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3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5.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3"/>
  </p:notesMasterIdLst>
  <p:handoutMasterIdLst>
    <p:handoutMasterId r:id="rId54"/>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92" r:id="rId17"/>
    <p:sldId id="475" r:id="rId18"/>
    <p:sldId id="490" r:id="rId19"/>
    <p:sldId id="480" r:id="rId20"/>
    <p:sldId id="455" r:id="rId21"/>
    <p:sldId id="296" r:id="rId22"/>
    <p:sldId id="484" r:id="rId23"/>
    <p:sldId id="489" r:id="rId24"/>
    <p:sldId id="478" r:id="rId25"/>
    <p:sldId id="471" r:id="rId26"/>
    <p:sldId id="481" r:id="rId27"/>
    <p:sldId id="491" r:id="rId28"/>
    <p:sldId id="460" r:id="rId29"/>
    <p:sldId id="464" r:id="rId30"/>
    <p:sldId id="456" r:id="rId31"/>
    <p:sldId id="466" r:id="rId32"/>
    <p:sldId id="461" r:id="rId33"/>
    <p:sldId id="462" r:id="rId34"/>
    <p:sldId id="459" r:id="rId35"/>
    <p:sldId id="300" r:id="rId36"/>
    <p:sldId id="474" r:id="rId37"/>
    <p:sldId id="485" r:id="rId38"/>
    <p:sldId id="486" r:id="rId39"/>
    <p:sldId id="487" r:id="rId40"/>
    <p:sldId id="338" r:id="rId41"/>
    <p:sldId id="432" r:id="rId42"/>
    <p:sldId id="483" r:id="rId43"/>
    <p:sldId id="428" r:id="rId44"/>
    <p:sldId id="369" r:id="rId45"/>
    <p:sldId id="429" r:id="rId46"/>
    <p:sldId id="476" r:id="rId47"/>
    <p:sldId id="288" r:id="rId48"/>
    <p:sldId id="305" r:id="rId49"/>
    <p:sldId id="379" r:id="rId50"/>
    <p:sldId id="453" r:id="rId51"/>
    <p:sldId id="265" r:id="rId52"/>
  </p:sldIdLst>
  <p:sldSz cx="9144000" cy="6858000" type="screen4x3"/>
  <p:notesSz cx="7315200" cy="9601200"/>
  <p:embeddedFontLst>
    <p:embeddedFont>
      <p:font typeface="Cambria Math" panose="02040503050406030204" pitchFamily="18" charset="0"/>
      <p:regular r:id="rId55"/>
    </p:embeddedFont>
    <p:embeddedFont>
      <p:font typeface="Century Gothic" panose="020B0502020202020204" pitchFamily="34" charset="0"/>
      <p:regular r:id="rId56"/>
      <p:bold r:id="rId57"/>
      <p:italic r:id="rId58"/>
      <p:boldItalic r:id="rId59"/>
    </p:embeddedFont>
    <p:embeddedFont>
      <p:font typeface="Candara" panose="020E0502030303020204" pitchFamily="34" charset="0"/>
      <p:regular r:id="rId60"/>
      <p:bold r:id="rId61"/>
      <p:italic r:id="rId62"/>
      <p:boldItalic r:id="rId6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64" d="100"/>
          <a:sy n="64" d="100"/>
        </p:scale>
        <p:origin x="1421" y="5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16/5/2018</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hydraulic </a:t>
            </a:r>
            <a:r>
              <a:rPr lang="en-US" dirty="0" err="1"/>
              <a:t>flocculator</a:t>
            </a:r>
            <a:r>
              <a:rPr lang="en-US" dirty="0"/>
              <a:t> look like?</a:t>
            </a:r>
          </a:p>
          <a:p>
            <a:r>
              <a:rPr lang="en-US" dirty="0"/>
              <a:t>What do you need to</a:t>
            </a:r>
            <a:r>
              <a:rPr lang="en-US" baseline="0" dirty="0"/>
              <a:t> know in order to design a </a:t>
            </a:r>
            <a:r>
              <a:rPr lang="en-US" baseline="0" dirty="0" err="1"/>
              <a:t>flocculator</a:t>
            </a:r>
            <a:r>
              <a:rPr lang="en-US" baseline="0" dirty="0"/>
              <a:t>?</a:t>
            </a:r>
            <a:endParaRPr lang="en-US" dirty="0"/>
          </a:p>
          <a:p>
            <a:r>
              <a:rPr lang="en-US" dirty="0"/>
              <a:t>How</a:t>
            </a:r>
            <a:r>
              <a:rPr lang="en-US" baseline="0" dirty="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25</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is lower for low flow rates the distance between expansions is lower.</a:t>
            </a:r>
          </a:p>
          <a:p>
            <a:r>
              <a:rPr lang="en-US" dirty="0"/>
              <a:t>Velocity</a:t>
            </a:r>
            <a:r>
              <a:rPr lang="en-US" baseline="0" dirty="0"/>
              <a:t> increases in steps because there is an integer number of expansions per depth of flocculator.</a:t>
            </a:r>
          </a:p>
          <a:p>
            <a:r>
              <a:rPr lang="en-US" baseline="0" dirty="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35</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36</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39</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47</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47</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a:t>The</a:t>
            </a:r>
            <a:r>
              <a:rPr lang="es-HN" dirty="0"/>
              <a:t> </a:t>
            </a:r>
            <a:r>
              <a:rPr lang="es-HN" dirty="0" err="1"/>
              <a:t>number</a:t>
            </a:r>
            <a:r>
              <a:rPr lang="es-HN" dirty="0"/>
              <a:t> of </a:t>
            </a:r>
            <a:r>
              <a:rPr lang="es-HN" dirty="0" err="1"/>
              <a:t>bonds</a:t>
            </a:r>
            <a:r>
              <a:rPr lang="es-HN" dirty="0"/>
              <a:t> per </a:t>
            </a:r>
            <a:r>
              <a:rPr lang="es-HN" dirty="0" err="1"/>
              <a:t>unit</a:t>
            </a:r>
            <a:r>
              <a:rPr lang="es-HN" dirty="0"/>
              <a:t> </a:t>
            </a:r>
            <a:r>
              <a:rPr lang="es-HN" dirty="0" err="1"/>
              <a:t>area</a:t>
            </a:r>
            <a:r>
              <a:rPr lang="es-HN" dirty="0"/>
              <a:t> in</a:t>
            </a:r>
            <a:r>
              <a:rPr lang="es-HN" baseline="0" dirty="0"/>
              <a:t> </a:t>
            </a:r>
            <a:r>
              <a:rPr lang="es-HN" baseline="0" dirty="0" err="1"/>
              <a:t>the</a:t>
            </a:r>
            <a:r>
              <a:rPr lang="es-HN" baseline="0" dirty="0"/>
              <a:t> central </a:t>
            </a:r>
            <a:r>
              <a:rPr lang="es-HN" baseline="0" dirty="0" err="1"/>
              <a:t>plane</a:t>
            </a:r>
            <a:r>
              <a:rPr lang="es-HN" baseline="0" dirty="0"/>
              <a:t> of </a:t>
            </a:r>
            <a:r>
              <a:rPr lang="es-HN" baseline="0" dirty="0" err="1"/>
              <a:t>the</a:t>
            </a:r>
            <a:r>
              <a:rPr lang="es-HN" baseline="0" dirty="0"/>
              <a:t> floc </a:t>
            </a:r>
            <a:r>
              <a:rPr lang="es-HN" baseline="0" dirty="0" err="1"/>
              <a:t>decreases</a:t>
            </a:r>
            <a:r>
              <a:rPr lang="es-HN" baseline="0" dirty="0"/>
              <a:t> as </a:t>
            </a:r>
            <a:r>
              <a:rPr lang="es-HN" baseline="0" dirty="0" err="1"/>
              <a:t>the</a:t>
            </a:r>
            <a:r>
              <a:rPr lang="es-HN" baseline="0" dirty="0"/>
              <a:t> floc </a:t>
            </a:r>
            <a:r>
              <a:rPr lang="es-HN" baseline="0" dirty="0" err="1"/>
              <a:t>grows</a:t>
            </a:r>
            <a:r>
              <a:rPr lang="es-HN" baseline="0" dirty="0"/>
              <a:t> </a:t>
            </a:r>
            <a:r>
              <a:rPr lang="es-HN" baseline="0" dirty="0" err="1"/>
              <a:t>larger</a:t>
            </a:r>
            <a:r>
              <a:rPr lang="es-HN" baseline="0" dirty="0"/>
              <a:t>.</a:t>
            </a:r>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0.225.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5.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2.xml"/><Relationship Id="rId7" Type="http://schemas.openxmlformats.org/officeDocument/2006/relationships/image" Target="../media/image4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4.png"/><Relationship Id="rId11" Type="http://schemas.openxmlformats.org/officeDocument/2006/relationships/image" Target="../media/image26.png"/><Relationship Id="rId5" Type="http://schemas.openxmlformats.org/officeDocument/2006/relationships/notesSlide" Target="../notesSlides/notesSlide10.xml"/><Relationship Id="rId10"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8.xml"/><Relationship Id="rId7" Type="http://schemas.openxmlformats.org/officeDocument/2006/relationships/image" Target="../media/image3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9.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38.png"/><Relationship Id="rId3" Type="http://schemas.openxmlformats.org/officeDocument/2006/relationships/tags" Target="../tags/tag22.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36.png"/><Relationship Id="rId5" Type="http://schemas.openxmlformats.org/officeDocument/2006/relationships/tags" Target="../tags/tag24.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23.xml"/><Relationship Id="rId9" Type="http://schemas.openxmlformats.org/officeDocument/2006/relationships/image" Target="../media/image220.png"/><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4.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4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5.xml"/><Relationship Id="rId11" Type="http://schemas.openxmlformats.org/officeDocument/2006/relationships/image" Target="../media/image46.png"/><Relationship Id="rId5" Type="http://schemas.openxmlformats.org/officeDocument/2006/relationships/tags" Target="../tags/tag31.xml"/><Relationship Id="rId10" Type="http://schemas.openxmlformats.org/officeDocument/2006/relationships/image" Target="../media/image43.png"/><Relationship Id="rId4" Type="http://schemas.openxmlformats.org/officeDocument/2006/relationships/tags" Target="../tags/tag30.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5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47.png"/><Relationship Id="rId5" Type="http://schemas.openxmlformats.org/officeDocument/2006/relationships/tags" Target="../tags/tag36.xml"/><Relationship Id="rId1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tags" Target="../tags/tag35.xml"/><Relationship Id="rId9" Type="http://schemas.openxmlformats.org/officeDocument/2006/relationships/image" Target="../media/image290.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tags" Target="../tags/tag46.xml"/><Relationship Id="rId18" Type="http://schemas.openxmlformats.org/officeDocument/2006/relationships/image" Target="../media/image55.png"/><Relationship Id="rId3" Type="http://schemas.openxmlformats.org/officeDocument/2006/relationships/tags" Target="../tags/tag41.xml"/><Relationship Id="rId21" Type="http://schemas.openxmlformats.org/officeDocument/2006/relationships/image" Target="../media/image46.png"/><Relationship Id="rId7" Type="http://schemas.openxmlformats.org/officeDocument/2006/relationships/tags" Target="../tags/tag45.xml"/><Relationship Id="rId12" Type="http://schemas.openxmlformats.org/officeDocument/2006/relationships/image" Target="../media/image10.png"/><Relationship Id="rId17" Type="http://schemas.openxmlformats.org/officeDocument/2006/relationships/image" Target="../media/image39.png"/><Relationship Id="rId2" Type="http://schemas.openxmlformats.org/officeDocument/2006/relationships/tags" Target="../tags/tag40.xml"/><Relationship Id="rId16" Type="http://schemas.openxmlformats.org/officeDocument/2006/relationships/image" Target="../media/image57.png"/><Relationship Id="rId20" Type="http://schemas.openxmlformats.org/officeDocument/2006/relationships/image" Target="../media/image58.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53.png"/><Relationship Id="rId24" Type="http://schemas.openxmlformats.org/officeDocument/2006/relationships/image" Target="../media/image61.png"/><Relationship Id="rId5" Type="http://schemas.openxmlformats.org/officeDocument/2006/relationships/tags" Target="../tags/tag43.xml"/><Relationship Id="rId23" Type="http://schemas.openxmlformats.org/officeDocument/2006/relationships/image" Target="../media/image60.png"/><Relationship Id="rId10" Type="http://schemas.openxmlformats.org/officeDocument/2006/relationships/notesSlide" Target="../notesSlides/notesSlide19.xml"/><Relationship Id="rId19" Type="http://schemas.openxmlformats.org/officeDocument/2006/relationships/image" Target="../media/image56.png"/><Relationship Id="rId4" Type="http://schemas.openxmlformats.org/officeDocument/2006/relationships/tags" Target="../tags/tag42.xml"/><Relationship Id="rId9" Type="http://schemas.openxmlformats.org/officeDocument/2006/relationships/slideLayout" Target="../slideLayouts/slideLayout5.xml"/><Relationship Id="rId22" Type="http://schemas.openxmlformats.org/officeDocument/2006/relationships/image" Target="../media/image59.png"/></Relationships>
</file>

<file path=ppt/slides/_rels/slide26.xml.rels><?xml version="1.0" encoding="UTF-8" standalone="yes"?>
<Relationships xmlns="http://schemas.openxmlformats.org/package/2006/relationships"><Relationship Id="rId13" Type="http://schemas.openxmlformats.org/officeDocument/2006/relationships/image" Target="../media/image64.png"/><Relationship Id="rId3" Type="http://schemas.openxmlformats.org/officeDocument/2006/relationships/tags" Target="../tags/tag49.xml"/><Relationship Id="rId7" Type="http://schemas.openxmlformats.org/officeDocument/2006/relationships/notesSlide" Target="../notesSlides/notesSlide20.xml"/><Relationship Id="rId12" Type="http://schemas.openxmlformats.org/officeDocument/2006/relationships/image" Target="../media/image6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5.xml"/><Relationship Id="rId11" Type="http://schemas.openxmlformats.org/officeDocument/2006/relationships/image" Target="../media/image59.png"/><Relationship Id="rId5" Type="http://schemas.openxmlformats.org/officeDocument/2006/relationships/tags" Target="../tags/tag51.xml"/><Relationship Id="rId15" Type="http://schemas.openxmlformats.org/officeDocument/2006/relationships/image" Target="../media/image66.png"/><Relationship Id="rId10" Type="http://schemas.openxmlformats.org/officeDocument/2006/relationships/image" Target="../media/image85.png"/><Relationship Id="rId4" Type="http://schemas.openxmlformats.org/officeDocument/2006/relationships/tags" Target="../tags/tag50.xml"/><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9.png"/><Relationship Id="rId3" Type="http://schemas.openxmlformats.org/officeDocument/2006/relationships/tags" Target="../tags/tag54.xml"/><Relationship Id="rId7" Type="http://schemas.openxmlformats.org/officeDocument/2006/relationships/image" Target="../media/image110.png"/><Relationship Id="rId12" Type="http://schemas.openxmlformats.org/officeDocument/2006/relationships/image" Target="../media/image7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5.xml"/><Relationship Id="rId11" Type="http://schemas.openxmlformats.org/officeDocument/2006/relationships/image" Target="../media/image71.png"/><Relationship Id="rId5" Type="http://schemas.openxmlformats.org/officeDocument/2006/relationships/tags" Target="../tags/tag56.xml"/><Relationship Id="rId10" Type="http://schemas.openxmlformats.org/officeDocument/2006/relationships/image" Target="../media/image70.png"/><Relationship Id="rId4" Type="http://schemas.openxmlformats.org/officeDocument/2006/relationships/tags" Target="../tags/tag55.xml"/><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1.png"/><Relationship Id="rId3" Type="http://schemas.openxmlformats.org/officeDocument/2006/relationships/tags" Target="../tags/tag59.xml"/><Relationship Id="rId7" Type="http://schemas.openxmlformats.org/officeDocument/2006/relationships/slideLayout" Target="../slideLayouts/slideLayout2.xml"/><Relationship Id="rId12" Type="http://schemas.openxmlformats.org/officeDocument/2006/relationships/image" Target="../media/image6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52.png"/><Relationship Id="rId5" Type="http://schemas.openxmlformats.org/officeDocument/2006/relationships/tags" Target="../tags/tag61.xml"/><Relationship Id="rId15" Type="http://schemas.openxmlformats.org/officeDocument/2006/relationships/image" Target="../media/image72.png"/><Relationship Id="rId10" Type="http://schemas.openxmlformats.org/officeDocument/2006/relationships/image" Target="../media/image50.png"/><Relationship Id="rId4" Type="http://schemas.openxmlformats.org/officeDocument/2006/relationships/tags" Target="../tags/tag60.xml"/><Relationship Id="rId9" Type="http://schemas.openxmlformats.org/officeDocument/2006/relationships/image" Target="../media/image660.png"/><Relationship Id="rId1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8.png"/><Relationship Id="rId3" Type="http://schemas.openxmlformats.org/officeDocument/2006/relationships/tags" Target="../tags/tag65.xml"/><Relationship Id="rId7" Type="http://schemas.openxmlformats.org/officeDocument/2006/relationships/slideLayout" Target="../slideLayouts/slideLayout5.xml"/><Relationship Id="rId12" Type="http://schemas.openxmlformats.org/officeDocument/2006/relationships/image" Target="../media/image7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76.png"/><Relationship Id="rId5" Type="http://schemas.openxmlformats.org/officeDocument/2006/relationships/tags" Target="../tags/tag67.xml"/><Relationship Id="rId10" Type="http://schemas.openxmlformats.org/officeDocument/2006/relationships/image" Target="../media/image75.png"/><Relationship Id="rId4" Type="http://schemas.openxmlformats.org/officeDocument/2006/relationships/tags" Target="../tags/tag66.xml"/><Relationship Id="rId9" Type="http://schemas.openxmlformats.org/officeDocument/2006/relationships/image" Target="../media/image74.png"/><Relationship Id="rId1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97.png"/><Relationship Id="rId18" Type="http://schemas.openxmlformats.org/officeDocument/2006/relationships/image" Target="../media/image101.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95.emf"/><Relationship Id="rId17" Type="http://schemas.openxmlformats.org/officeDocument/2006/relationships/image" Target="../media/image100.png"/><Relationship Id="rId2" Type="http://schemas.openxmlformats.org/officeDocument/2006/relationships/tags" Target="../tags/tag71.xml"/><Relationship Id="rId16" Type="http://schemas.openxmlformats.org/officeDocument/2006/relationships/image" Target="../media/image99.png"/><Relationship Id="rId20" Type="http://schemas.openxmlformats.org/officeDocument/2006/relationships/image" Target="../media/image61.png"/><Relationship Id="rId1" Type="http://schemas.openxmlformats.org/officeDocument/2006/relationships/vmlDrawing" Target="../drawings/vmlDrawing2.vml"/><Relationship Id="rId6" Type="http://schemas.openxmlformats.org/officeDocument/2006/relationships/tags" Target="../tags/tag75.xml"/><Relationship Id="rId11" Type="http://schemas.openxmlformats.org/officeDocument/2006/relationships/oleObject" Target="../embeddings/oleObject2.bin"/><Relationship Id="rId5" Type="http://schemas.openxmlformats.org/officeDocument/2006/relationships/tags" Target="../tags/tag74.xml"/><Relationship Id="rId15" Type="http://schemas.openxmlformats.org/officeDocument/2006/relationships/image" Target="../media/image98.png"/><Relationship Id="rId10" Type="http://schemas.openxmlformats.org/officeDocument/2006/relationships/notesSlide" Target="../notesSlides/notesSlide27.xml"/><Relationship Id="rId19" Type="http://schemas.openxmlformats.org/officeDocument/2006/relationships/image" Target="../media/image102.png"/><Relationship Id="rId4" Type="http://schemas.openxmlformats.org/officeDocument/2006/relationships/tags" Target="../tags/tag73.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47.png"/><Relationship Id="rId18" Type="http://schemas.openxmlformats.org/officeDocument/2006/relationships/image" Target="../media/image105.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36.png"/><Relationship Id="rId17" Type="http://schemas.openxmlformats.org/officeDocument/2006/relationships/image" Target="../media/image111.png"/><Relationship Id="rId2" Type="http://schemas.openxmlformats.org/officeDocument/2006/relationships/tags" Target="../tags/tag81.xml"/><Relationship Id="rId16" Type="http://schemas.openxmlformats.org/officeDocument/2006/relationships/image" Target="../media/image109.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99.png"/><Relationship Id="rId5" Type="http://schemas.openxmlformats.org/officeDocument/2006/relationships/tags" Target="../tags/tag84.xml"/><Relationship Id="rId15" Type="http://schemas.openxmlformats.org/officeDocument/2006/relationships/image" Target="../media/image108.png"/><Relationship Id="rId10" Type="http://schemas.openxmlformats.org/officeDocument/2006/relationships/image" Target="../media/image106.png"/><Relationship Id="rId4" Type="http://schemas.openxmlformats.org/officeDocument/2006/relationships/tags" Target="../tags/tag83.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39.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97.png"/><Relationship Id="rId18" Type="http://schemas.openxmlformats.org/officeDocument/2006/relationships/image" Target="../media/image114.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95.emf"/><Relationship Id="rId17" Type="http://schemas.openxmlformats.org/officeDocument/2006/relationships/image" Target="../media/image113.png"/><Relationship Id="rId2" Type="http://schemas.openxmlformats.org/officeDocument/2006/relationships/tags" Target="../tags/tag88.xml"/><Relationship Id="rId16" Type="http://schemas.openxmlformats.org/officeDocument/2006/relationships/image" Target="../media/image112.png"/><Relationship Id="rId20" Type="http://schemas.openxmlformats.org/officeDocument/2006/relationships/image" Target="../media/image61.png"/><Relationship Id="rId1" Type="http://schemas.openxmlformats.org/officeDocument/2006/relationships/vmlDrawing" Target="../drawings/vmlDrawing3.vml"/><Relationship Id="rId6" Type="http://schemas.openxmlformats.org/officeDocument/2006/relationships/tags" Target="../tags/tag92.xml"/><Relationship Id="rId11" Type="http://schemas.openxmlformats.org/officeDocument/2006/relationships/oleObject" Target="../embeddings/oleObject3.bin"/><Relationship Id="rId5" Type="http://schemas.openxmlformats.org/officeDocument/2006/relationships/tags" Target="../tags/tag91.xml"/><Relationship Id="rId15" Type="http://schemas.openxmlformats.org/officeDocument/2006/relationships/image" Target="../media/image98.png"/><Relationship Id="rId10" Type="http://schemas.openxmlformats.org/officeDocument/2006/relationships/notesSlide" Target="../notesSlides/notesSlide28.xml"/><Relationship Id="rId19" Type="http://schemas.openxmlformats.org/officeDocument/2006/relationships/image" Target="../media/image102.png"/><Relationship Id="rId4" Type="http://schemas.openxmlformats.org/officeDocument/2006/relationships/tags" Target="../tags/tag90.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Layout" Target="../slideLayouts/slideLayout2.xml"/><Relationship Id="rId1" Type="http://schemas.openxmlformats.org/officeDocument/2006/relationships/tags" Target="../tags/tag97.xml"/><Relationship Id="rId5" Type="http://schemas.openxmlformats.org/officeDocument/2006/relationships/image" Target="../media/image121.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123.jpe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26" Type="http://schemas.openxmlformats.org/officeDocument/2006/relationships/image" Target="../media/image131.png"/><Relationship Id="rId3" Type="http://schemas.openxmlformats.org/officeDocument/2006/relationships/tags" Target="../tags/tag101.xml"/><Relationship Id="rId34" Type="http://schemas.openxmlformats.org/officeDocument/2006/relationships/image" Target="../media/image138.png"/><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image" Target="../media/image21.png"/><Relationship Id="rId25" Type="http://schemas.openxmlformats.org/officeDocument/2006/relationships/image" Target="../media/image130.png"/><Relationship Id="rId33" Type="http://schemas.openxmlformats.org/officeDocument/2006/relationships/image" Target="../media/image28.png"/><Relationship Id="rId2" Type="http://schemas.openxmlformats.org/officeDocument/2006/relationships/tags" Target="../tags/tag100.xml"/><Relationship Id="rId16" Type="http://schemas.openxmlformats.org/officeDocument/2006/relationships/notesSlide" Target="../notesSlides/notesSlide34.xml"/><Relationship Id="rId29" Type="http://schemas.openxmlformats.org/officeDocument/2006/relationships/image" Target="../media/image134.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24" Type="http://schemas.openxmlformats.org/officeDocument/2006/relationships/image" Target="../media/image129.png"/><Relationship Id="rId32" Type="http://schemas.openxmlformats.org/officeDocument/2006/relationships/image" Target="../media/image137.png"/><Relationship Id="rId5" Type="http://schemas.openxmlformats.org/officeDocument/2006/relationships/tags" Target="../tags/tag103.xml"/><Relationship Id="rId15" Type="http://schemas.openxmlformats.org/officeDocument/2006/relationships/slideLayout" Target="../slideLayouts/slideLayout5.xml"/><Relationship Id="rId23" Type="http://schemas.openxmlformats.org/officeDocument/2006/relationships/image" Target="../media/image320.png"/><Relationship Id="rId28" Type="http://schemas.openxmlformats.org/officeDocument/2006/relationships/image" Target="../media/image133.png"/><Relationship Id="rId36" Type="http://schemas.openxmlformats.org/officeDocument/2006/relationships/image" Target="../media/image140.png"/><Relationship Id="rId10" Type="http://schemas.openxmlformats.org/officeDocument/2006/relationships/tags" Target="../tags/tag108.xml"/><Relationship Id="rId31" Type="http://schemas.openxmlformats.org/officeDocument/2006/relationships/image" Target="../media/image136.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 Id="rId27" Type="http://schemas.openxmlformats.org/officeDocument/2006/relationships/image" Target="../media/image132.png"/><Relationship Id="rId30" Type="http://schemas.openxmlformats.org/officeDocument/2006/relationships/image" Target="../media/image135.png"/><Relationship Id="rId35" Type="http://schemas.openxmlformats.org/officeDocument/2006/relationships/image" Target="../media/image1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3.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media/image142.png"/><Relationship Id="rId2" Type="http://schemas.openxmlformats.org/officeDocument/2006/relationships/tags" Target="../tags/tag114.xml"/><Relationship Id="rId16" Type="http://schemas.openxmlformats.org/officeDocument/2006/relationships/image" Target="../media/image27.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41.png"/><Relationship Id="rId5" Type="http://schemas.openxmlformats.org/officeDocument/2006/relationships/tags" Target="../tags/tag117.xml"/><Relationship Id="rId15" Type="http://schemas.openxmlformats.org/officeDocument/2006/relationships/image" Target="../media/image145.png"/><Relationship Id="rId10" Type="http://schemas.openxmlformats.org/officeDocument/2006/relationships/image" Target="../media/image1410.png"/><Relationship Id="rId4" Type="http://schemas.openxmlformats.org/officeDocument/2006/relationships/tags" Target="../tags/tag116.xml"/><Relationship Id="rId9" Type="http://schemas.openxmlformats.org/officeDocument/2006/relationships/notesSlide" Target="../notesSlides/notesSlide35.xml"/><Relationship Id="rId14" Type="http://schemas.openxmlformats.org/officeDocument/2006/relationships/image" Target="../media/image144.png"/></Relationships>
</file>

<file path=ppt/slides/_rels/slide51.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image" Target="../media/image148.png"/><Relationship Id="rId3" Type="http://schemas.openxmlformats.org/officeDocument/2006/relationships/tags" Target="../tags/tag122.xml"/><Relationship Id="rId7" Type="http://schemas.openxmlformats.org/officeDocument/2006/relationships/notesSlide" Target="../notesSlides/notesSlide36.xml"/><Relationship Id="rId12" Type="http://schemas.openxmlformats.org/officeDocument/2006/relationships/image" Target="../media/image147.png"/><Relationship Id="rId2" Type="http://schemas.openxmlformats.org/officeDocument/2006/relationships/tags" Target="../tags/tag121.xml"/><Relationship Id="rId16" Type="http://schemas.openxmlformats.org/officeDocument/2006/relationships/image" Target="../media/image27.png"/><Relationship Id="rId1" Type="http://schemas.openxmlformats.org/officeDocument/2006/relationships/tags" Target="../tags/tag12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24.xml"/><Relationship Id="rId15" Type="http://schemas.openxmlformats.org/officeDocument/2006/relationships/image" Target="../media/image118.png"/><Relationship Id="rId10" Type="http://schemas.openxmlformats.org/officeDocument/2006/relationships/image" Target="../media/image1480.png"/><Relationship Id="rId4" Type="http://schemas.openxmlformats.org/officeDocument/2006/relationships/tags" Target="../tags/tag123.xml"/><Relationship Id="rId9" Type="http://schemas.openxmlformats.org/officeDocument/2006/relationships/image" Target="../media/image21.png"/><Relationship Id="rId1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17" name="Picture 16">
            <a:extLst>
              <a:ext uri="{FF2B5EF4-FFF2-40B4-BE49-F238E27FC236}">
                <a16:creationId xmlns:a16="http://schemas.microsoft.com/office/drawing/2014/main" id="{D1E29914-F73F-470F-ACB8-863B98EB8151}"/>
              </a:ext>
            </a:extLst>
          </p:cNvPr>
          <p:cNvPicPr>
            <a:picLocks noChangeAspect="1"/>
          </p:cNvPicPr>
          <p:nvPr>
            <p:custDataLst>
              <p:tags r:id="rId2"/>
            </p:custDataLst>
          </p:nvPr>
        </p:nvPicPr>
        <p:blipFill>
          <a:blip r:embed="rId9"/>
          <a:stretch>
            <a:fillRect/>
          </a:stretch>
        </p:blipFill>
        <p:spPr>
          <a:xfrm>
            <a:off x="584494" y="3533462"/>
            <a:ext cx="2530742" cy="797256"/>
          </a:xfrm>
          <a:prstGeom prst="rect">
            <a:avLst/>
          </a:prstGeom>
        </p:spPr>
      </p:pic>
      <p:pic>
        <p:nvPicPr>
          <p:cNvPr id="20" name="Picture 19">
            <a:extLst>
              <a:ext uri="{FF2B5EF4-FFF2-40B4-BE49-F238E27FC236}">
                <a16:creationId xmlns:a16="http://schemas.microsoft.com/office/drawing/2014/main" id="{B7553415-6019-41DA-9EA5-39CD756FACED}"/>
              </a:ext>
            </a:extLst>
          </p:cNvPr>
          <p:cNvPicPr>
            <a:picLocks noChangeAspect="1"/>
          </p:cNvPicPr>
          <p:nvPr>
            <p:custDataLst>
              <p:tags r:id="rId3"/>
            </p:custDataLst>
          </p:nvPr>
        </p:nvPicPr>
        <p:blipFill>
          <a:blip r:embed="rId10"/>
          <a:stretch>
            <a:fillRect/>
          </a:stretch>
        </p:blipFill>
        <p:spPr>
          <a:xfrm>
            <a:off x="467223" y="4466567"/>
            <a:ext cx="4322741"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of 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a:t>Jets expand in width at the rate of approximately 1 unit in width per 10 units forward</a:t>
                </a:r>
              </a:p>
              <a:p>
                <a:r>
                  <a:rPr lang="en-US" dirty="0"/>
                  <a:t>Expansion length is 10(0.6S)</a:t>
                </a:r>
              </a:p>
              <a:p>
                <a:r>
                  <a:rPr lang="en-US" dirty="0"/>
                  <a:t>Expansion requires a distance of approximately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transition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7"/>
                <a:stretch>
                  <a:fillRect l="-3674" t="-7547" r="-1917" b="-983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a:t>Prior to 2015 AguaClara used designs that were far from the optimum</a:t>
            </a:r>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ratio</a:t>
                </a:r>
              </a:p>
              <a:p>
                <a:r>
                  <a:rPr lang="en-US" sz="2800" dirty="0"/>
                  <a:t>For small plants the width of the channel was determined by the need to construct the channel using humans (45 cm or more) </a:t>
                </a:r>
              </a:p>
              <a:p>
                <a:r>
                  <a:rPr lang="en-US" sz="2800" dirty="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was very high (for low flow plants)</a:t>
                </a:r>
              </a:p>
              <a:p>
                <a:r>
                  <a:rPr lang="en-US" sz="2800" dirty="0"/>
                  <a:t>Small plants needed longer residence time and more baffles to achieve adequate flocculation because efficiency was reduced.</a:t>
                </a:r>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Flocculation efficiency can be considered constant (and close to 1)</a:t>
                </a:r>
              </a:p>
              <a:p>
                <a:r>
                  <a:rPr lang="en-US" dirty="0"/>
                  <a:t>Our design equations don’t need an efficiency term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a:t>Prior to 2016 I had assumed that the appropriate length scale comparison was particle separation distance and Kolmogorov length scale – thus concluded inertia was important</a:t>
            </a:r>
          </a:p>
          <a:p>
            <a:r>
              <a:rPr lang="en-US"/>
              <a:t>Particle separation distances are smaller than inner viscous length scale</a:t>
            </a:r>
          </a:p>
          <a:p>
            <a:r>
              <a:rPr lang="en-US"/>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3699924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assumed</a:t>
            </a:r>
          </a:p>
          <a:p>
            <a:endParaRPr lang="en-US" dirty="0"/>
          </a:p>
        </p:txBody>
      </p:sp>
      <p:sp>
        <p:nvSpPr>
          <p:cNvPr id="5" name="Oval 4"/>
          <p:cNvSpPr/>
          <p:nvPr/>
        </p:nvSpPr>
        <p:spPr>
          <a:xfrm>
            <a:off x="6503953" y="31706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A48A93-8805-47B8-AE23-E14DAAF62E90}"/>
              </a:ext>
            </a:extLst>
          </p:cNvPr>
          <p:cNvPicPr>
            <a:picLocks noChangeAspect="1"/>
          </p:cNvPicPr>
          <p:nvPr>
            <p:custDataLst>
              <p:tags r:id="rId1"/>
            </p:custDataLst>
          </p:nvPr>
        </p:nvPicPr>
        <p:blipFill>
          <a:blip r:embed="rId3"/>
          <a:stretch>
            <a:fillRect/>
          </a:stretch>
        </p:blipFill>
        <p:spPr>
          <a:xfrm>
            <a:off x="6586374" y="307017"/>
            <a:ext cx="2384457"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Head loss </a:t>
                </a:r>
              </a:p>
              <a:p>
                <a:pPr lvl="1">
                  <a:lnSpc>
                    <a:spcPct val="90000"/>
                  </a:lnSpc>
                </a:pPr>
                <a:r>
                  <a:rPr lang="en-US" sz="2400" dirty="0"/>
                  <a:t>High 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tank</a:t>
                </a:r>
              </a:p>
              <a:p>
                <a:pPr>
                  <a:lnSpc>
                    <a:spcPct val="90000"/>
                  </a:lnSpc>
                </a:pPr>
                <a:r>
                  <a:rPr lang="en-US" sz="2800" dirty="0"/>
                  <a:t>Velocity gradient (G) </a:t>
                </a:r>
              </a:p>
              <a:p>
                <a:pPr lvl="1">
                  <a:lnSpc>
                    <a:spcPct val="90000"/>
                  </a:lnSpc>
                </a:pPr>
                <a:r>
                  <a:rPr lang="en-US" sz="2400" dirty="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a:t> allows lower residence time</a:t>
                </a:r>
              </a:p>
              <a:p>
                <a:pPr lvl="1">
                  <a:lnSpc>
                    <a:spcPct val="90000"/>
                  </a:lnSpc>
                </a:pPr>
                <a:r>
                  <a:rPr lang="en-US" sz="2400" dirty="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results in smaller flocs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10"/>
          <a:stretch>
            <a:fillRect/>
          </a:stretch>
        </p:blipFill>
        <p:spPr>
          <a:xfrm>
            <a:off x="6649120" y="1661525"/>
            <a:ext cx="1541486" cy="274286"/>
          </a:xfrm>
          <a:prstGeom prst="rect">
            <a:avLst/>
          </a:prstGeom>
        </p:spPr>
      </p:pic>
      <p:pic>
        <p:nvPicPr>
          <p:cNvPr id="14" name="Picture 13">
            <a:extLst>
              <a:ext uri="{FF2B5EF4-FFF2-40B4-BE49-F238E27FC236}">
                <a16:creationId xmlns:a16="http://schemas.microsoft.com/office/drawing/2014/main" id="{0FE4B960-760D-4F21-A435-2C9780271A88}"/>
              </a:ext>
            </a:extLst>
          </p:cNvPr>
          <p:cNvPicPr>
            <a:picLocks noChangeAspect="1"/>
          </p:cNvPicPr>
          <p:nvPr>
            <p:custDataLst>
              <p:tags r:id="rId2"/>
            </p:custDataLst>
          </p:nvPr>
        </p:nvPicPr>
        <p:blipFill>
          <a:blip r:embed="rId11"/>
          <a:stretch>
            <a:fillRect/>
          </a:stretch>
        </p:blipFill>
        <p:spPr>
          <a:xfrm>
            <a:off x="6649120" y="2297378"/>
            <a:ext cx="1501257" cy="729600"/>
          </a:xfrm>
          <a:prstGeom prst="rect">
            <a:avLst/>
          </a:prstGeom>
        </p:spPr>
      </p:pic>
      <p:pic>
        <p:nvPicPr>
          <p:cNvPr id="16" name="Picture 15">
            <a:extLst>
              <a:ext uri="{FF2B5EF4-FFF2-40B4-BE49-F238E27FC236}">
                <a16:creationId xmlns:a16="http://schemas.microsoft.com/office/drawing/2014/main" id="{8C1F21B5-044C-4018-916E-078AED95DF1F}"/>
              </a:ext>
            </a:extLst>
          </p:cNvPr>
          <p:cNvPicPr>
            <a:picLocks noChangeAspect="1"/>
          </p:cNvPicPr>
          <p:nvPr>
            <p:custDataLst>
              <p:tags r:id="rId3"/>
            </p:custDataLst>
          </p:nvPr>
        </p:nvPicPr>
        <p:blipFill>
          <a:blip r:embed="rId12"/>
          <a:stretch>
            <a:fillRect/>
          </a:stretch>
        </p:blipFill>
        <p:spPr>
          <a:xfrm>
            <a:off x="6649120" y="3336315"/>
            <a:ext cx="2368000" cy="729600"/>
          </a:xfrm>
          <a:prstGeom prst="rect">
            <a:avLst/>
          </a:prstGeom>
        </p:spPr>
      </p:pic>
      <p:pic>
        <p:nvPicPr>
          <p:cNvPr id="19" name="Picture 18">
            <a:extLst>
              <a:ext uri="{FF2B5EF4-FFF2-40B4-BE49-F238E27FC236}">
                <a16:creationId xmlns:a16="http://schemas.microsoft.com/office/drawing/2014/main" id="{342D7FED-C890-45E5-AF2C-9C4C48FA1F08}"/>
              </a:ext>
            </a:extLst>
          </p:cNvPr>
          <p:cNvPicPr>
            <a:picLocks noChangeAspect="1"/>
          </p:cNvPicPr>
          <p:nvPr>
            <p:custDataLst>
              <p:tags r:id="rId4"/>
            </p:custDataLst>
          </p:nvPr>
        </p:nvPicPr>
        <p:blipFill>
          <a:blip r:embed="rId13"/>
          <a:stretch>
            <a:fillRect/>
          </a:stretch>
        </p:blipFill>
        <p:spPr>
          <a:xfrm>
            <a:off x="6649120" y="4366600"/>
            <a:ext cx="1173943" cy="729599"/>
          </a:xfrm>
          <a:prstGeom prst="rect">
            <a:avLst/>
          </a:prstGeom>
        </p:spPr>
      </p:pic>
      <p:pic>
        <p:nvPicPr>
          <p:cNvPr id="21" name="Picture 20">
            <a:extLst>
              <a:ext uri="{FF2B5EF4-FFF2-40B4-BE49-F238E27FC236}">
                <a16:creationId xmlns:a16="http://schemas.microsoft.com/office/drawing/2014/main" id="{8EC73AF6-628C-4173-BB8D-291636244D23}"/>
              </a:ext>
            </a:extLst>
          </p:cNvPr>
          <p:cNvPicPr>
            <a:picLocks noChangeAspect="1"/>
          </p:cNvPicPr>
          <p:nvPr>
            <p:custDataLst>
              <p:tags r:id="rId5"/>
            </p:custDataLst>
          </p:nvPr>
        </p:nvPicPr>
        <p:blipFill>
          <a:blip r:embed="rId14"/>
          <a:stretch>
            <a:fillRect/>
          </a:stretch>
        </p:blipFill>
        <p:spPr>
          <a:xfrm>
            <a:off x="6649120" y="5396884"/>
            <a:ext cx="1055086" cy="276114"/>
          </a:xfrm>
          <a:prstGeom prst="rect">
            <a:avLst/>
          </a:prstGeom>
        </p:spPr>
      </p:pic>
      <p:pic>
        <p:nvPicPr>
          <p:cNvPr id="23" name="Picture 22">
            <a:extLst>
              <a:ext uri="{FF2B5EF4-FFF2-40B4-BE49-F238E27FC236}">
                <a16:creationId xmlns:a16="http://schemas.microsoft.com/office/drawing/2014/main" id="{CD892566-5455-4C6D-9A25-332339ACC42C}"/>
              </a:ext>
            </a:extLst>
          </p:cNvPr>
          <p:cNvPicPr>
            <a:picLocks noChangeAspect="1"/>
          </p:cNvPicPr>
          <p:nvPr>
            <p:custDataLst>
              <p:tags r:id="rId6"/>
            </p:custDataLst>
          </p:nvPr>
        </p:nvPicPr>
        <p:blipFill>
          <a:blip r:embed="rId15"/>
          <a:stretch>
            <a:fillRect/>
          </a:stretch>
        </p:blipFill>
        <p:spPr>
          <a:xfrm>
            <a:off x="6649120" y="5908123"/>
            <a:ext cx="1907200"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a:t> </a:t>
                </a:r>
                <a:r>
                  <a:rPr lang="en-US" dirty="0"/>
                  <a:t>or </a:t>
                </a:r>
                <a:r>
                  <a:rPr lang="en-US" i="1" dirty="0" err="1">
                    <a:latin typeface="+mn-lt"/>
                  </a:rPr>
                  <a:t>G</a:t>
                </a:r>
                <a:r>
                  <a:rPr lang="en-US" i="1" baseline="-25000" dirty="0" err="1"/>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a:t> determines the head loss through the flocculator</a:t>
                </a:r>
              </a:p>
              <a:p>
                <a:r>
                  <a:rPr lang="en-US" sz="2400" dirty="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a:t> (assuming shear limits attachment)</a:t>
                </a:r>
              </a:p>
              <a:p>
                <a:pPr lvl="1"/>
                <a:r>
                  <a:rPr lang="en-US" sz="2000" i="1" dirty="0" err="1"/>
                  <a:t>G</a:t>
                </a:r>
                <a:r>
                  <a:rPr lang="en-US" sz="2000" i="1" baseline="-25000" dirty="0" err="1"/>
                  <a:t>Max</a:t>
                </a:r>
                <a:r>
                  <a:rPr lang="en-US" sz="2000" dirty="0"/>
                  <a:t> or </a:t>
                </a:r>
                <a:r>
                  <a:rPr lang="en-US" sz="2000" i="1" dirty="0" err="1">
                    <a:latin typeface="Symbol" pitchFamily="18" charset="2"/>
                  </a:rPr>
                  <a:t>e</a:t>
                </a:r>
                <a:r>
                  <a:rPr lang="en-US" sz="2000" i="1" baseline="-25000" dirty="0" err="1"/>
                  <a:t>Max</a:t>
                </a:r>
                <a:r>
                  <a:rPr lang="en-US" sz="2000" dirty="0"/>
                  <a:t> (assuming floc break up controls max size)</a:t>
                </a:r>
                <a:endParaRPr lang="en-US" sz="2400" dirty="0"/>
              </a:p>
              <a:p>
                <a:r>
                  <a:rPr lang="en-US" sz="2400" i="1" dirty="0" err="1">
                    <a:latin typeface="Symbol" pitchFamily="18" charset="2"/>
                  </a:rPr>
                  <a:t>e</a:t>
                </a:r>
                <a:r>
                  <a:rPr lang="en-US" sz="2400" i="1" baseline="-25000" dirty="0" err="1"/>
                  <a:t>Max</a:t>
                </a:r>
                <a:r>
                  <a:rPr lang="en-US" sz="2400" baseline="-25000" dirty="0"/>
                  <a:t> </a:t>
                </a:r>
                <a:r>
                  <a:rPr lang="en-US" sz="2400" dirty="0"/>
                  <a:t>= 10 </a:t>
                </a:r>
                <a:r>
                  <a:rPr lang="en-US" sz="2400" dirty="0" err="1"/>
                  <a:t>mW</a:t>
                </a:r>
                <a:r>
                  <a:rPr lang="en-US" sz="2400" dirty="0"/>
                  <a:t>/kg (</a:t>
                </a:r>
                <a:r>
                  <a:rPr lang="en-US" sz="2400" i="1" dirty="0" err="1"/>
                  <a:t>G</a:t>
                </a:r>
                <a:r>
                  <a:rPr lang="en-US" sz="2400" i="1" baseline="-25000" dirty="0" err="1"/>
                  <a:t>Max</a:t>
                </a:r>
                <a:r>
                  <a:rPr lang="en-US" sz="2400" dirty="0"/>
                  <a:t> = 100 Hz) was the AguaClara standard (2011-2015)</a:t>
                </a:r>
              </a:p>
              <a:p>
                <a:r>
                  <a:rPr lang="en-US" sz="2400" dirty="0"/>
                  <a:t>Summer 2015 new designs have head loss of approximately 40 cm</a:t>
                </a:r>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a:t>Not yet known</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a:t>We need collisions and thus </a:t>
                </a:r>
                <a:r>
                  <a:rPr lang="en-US" dirty="0" err="1"/>
                  <a:t>G</a:t>
                </a:r>
                <a:r>
                  <a:rPr lang="en-US" dirty="0" err="1">
                    <a:latin typeface="Symbol" pitchFamily="18" charset="2"/>
                  </a:rPr>
                  <a:t>q</a:t>
                </a:r>
                <a:r>
                  <a:rPr lang="en-US" dirty="0"/>
                  <a:t> is a logical design specification</a:t>
                </a:r>
              </a:p>
              <a:p>
                <a:r>
                  <a:rPr lang="en-US" dirty="0"/>
                  <a:t>We need to specify energy use</a:t>
                </a:r>
              </a:p>
              <a:p>
                <a:pPr lvl="1"/>
                <a:r>
                  <a:rPr lang="en-US" dirty="0"/>
                  <a:t>Velocity gradient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a:p>
              <a:p>
                <a:pPr lvl="1"/>
                <a:r>
                  <a:rPr lang="en-US" dirty="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a:p>
              <a:p>
                <a:pPr lvl="1"/>
                <a:r>
                  <a:rPr lang="en-US" b="1" dirty="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a:p>
              <a:p>
                <a:r>
                  <a:rPr lang="en-US" dirty="0"/>
                  <a:t>Or t (</a:t>
                </a:r>
                <a:r>
                  <a:rPr lang="en-US" dirty="0">
                    <a:latin typeface="Symbol" pitchFamily="18" charset="2"/>
                  </a:rPr>
                  <a:t>q</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19F32-DB64-4B1F-9EB1-422552DBE759}"/>
              </a:ext>
            </a:extLst>
          </p:cNvPr>
          <p:cNvPicPr>
            <a:picLocks noChangeAspect="1"/>
          </p:cNvPicPr>
          <p:nvPr>
            <p:custDataLst>
              <p:tags r:id="rId1"/>
            </p:custDataLst>
          </p:nvPr>
        </p:nvPicPr>
        <p:blipFill>
          <a:blip r:embed="rId5"/>
          <a:stretch>
            <a:fillRect/>
          </a:stretch>
        </p:blipFill>
        <p:spPr>
          <a:xfrm>
            <a:off x="6612919" y="1945343"/>
            <a:ext cx="2384457"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21" name="Picture 20">
            <a:extLst>
              <a:ext uri="{FF2B5EF4-FFF2-40B4-BE49-F238E27FC236}">
                <a16:creationId xmlns:a16="http://schemas.microsoft.com/office/drawing/2014/main" id="{0C852053-F200-4947-8A43-64EA97132990}"/>
              </a:ext>
            </a:extLst>
          </p:cNvPr>
          <p:cNvPicPr>
            <a:picLocks noChangeAspect="1"/>
          </p:cNvPicPr>
          <p:nvPr>
            <p:custDataLst>
              <p:tags r:id="rId2"/>
            </p:custDataLst>
          </p:nvPr>
        </p:nvPicPr>
        <p:blipFill>
          <a:blip r:embed="rId8"/>
          <a:stretch>
            <a:fillRect/>
          </a:stretch>
        </p:blipFill>
        <p:spPr>
          <a:xfrm>
            <a:off x="1115772" y="3453492"/>
            <a:ext cx="1173943"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4" name="Picture 3">
            <a:extLst>
              <a:ext uri="{FF2B5EF4-FFF2-40B4-BE49-F238E27FC236}">
                <a16:creationId xmlns:a16="http://schemas.microsoft.com/office/drawing/2014/main" id="{68182006-566A-43CA-B257-B99B652EDC19}"/>
              </a:ext>
            </a:extLst>
          </p:cNvPr>
          <p:cNvPicPr>
            <a:picLocks noChangeAspect="1"/>
          </p:cNvPicPr>
          <p:nvPr>
            <p:custDataLst>
              <p:tags r:id="rId3"/>
            </p:custDataLst>
          </p:nvPr>
        </p:nvPicPr>
        <p:blipFill>
          <a:blip r:embed="rId9"/>
          <a:stretch>
            <a:fillRect/>
          </a:stretch>
        </p:blipFill>
        <p:spPr>
          <a:xfrm>
            <a:off x="853768" y="1727916"/>
            <a:ext cx="1667657" cy="667429"/>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cxnSpLocks/>
          </p:cNvCxnSpPr>
          <p:nvPr/>
        </p:nvCxnSpPr>
        <p:spPr>
          <a:xfrm rot="16200000" flipV="1">
            <a:off x="1799482" y="3178874"/>
            <a:ext cx="989409" cy="218547"/>
          </a:xfrm>
          <a:prstGeom prst="bentConnector3">
            <a:avLst>
              <a:gd name="adj1" fmla="val 9976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a:t>Solve to get G as a function of flow rate and geometry</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a:t>Head loss is independent of temperature</a:t>
                </a:r>
              </a:p>
              <a:p>
                <a:r>
                  <a:rPr lang="en-US" sz="2800" dirty="0"/>
                  <a:t>Velocity gradient is f(temperature)</a:t>
                </a:r>
              </a:p>
              <a:p>
                <a:r>
                  <a:rPr lang="en-US" sz="2800" dirty="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a:t>
                </a:r>
              </a:p>
              <a:p>
                <a:pPr lvl="1"/>
                <a:r>
                  <a:rPr lang="en-US" sz="2400" dirty="0"/>
                  <a:t>Calculate </a:t>
                </a:r>
                <a:r>
                  <a:rPr lang="en-US" sz="2400" dirty="0">
                    <a:latin typeface="Symbol" pitchFamily="18" charset="2"/>
                  </a:rPr>
                  <a:t>q</a:t>
                </a:r>
                <a:endParaRPr lang="en-US" sz="2400" dirty="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11" name="Picture 10">
            <a:extLst>
              <a:ext uri="{FF2B5EF4-FFF2-40B4-BE49-F238E27FC236}">
                <a16:creationId xmlns:a16="http://schemas.microsoft.com/office/drawing/2014/main" id="{073443CC-43CF-4E3C-8BF7-F89674E4C451}"/>
              </a:ext>
            </a:extLst>
          </p:cNvPr>
          <p:cNvPicPr>
            <a:picLocks noChangeAspect="1"/>
          </p:cNvPicPr>
          <p:nvPr>
            <p:custDataLst>
              <p:tags r:id="rId1"/>
            </p:custDataLst>
          </p:nvPr>
        </p:nvPicPr>
        <p:blipFill>
          <a:blip r:embed="rId10"/>
          <a:stretch>
            <a:fillRect/>
          </a:stretch>
        </p:blipFill>
        <p:spPr>
          <a:xfrm>
            <a:off x="7502020" y="3459089"/>
            <a:ext cx="1406331" cy="539341"/>
          </a:xfrm>
          <a:prstGeom prst="rect">
            <a:avLst/>
          </a:prstGeom>
        </p:spPr>
      </p:pic>
      <p:pic>
        <p:nvPicPr>
          <p:cNvPr id="5" name="Picture 4">
            <a:extLst>
              <a:ext uri="{FF2B5EF4-FFF2-40B4-BE49-F238E27FC236}">
                <a16:creationId xmlns:a16="http://schemas.microsoft.com/office/drawing/2014/main" id="{7EF8E5E4-0E7B-44D4-BA87-72BB72C65D55}"/>
              </a:ext>
            </a:extLst>
          </p:cNvPr>
          <p:cNvPicPr>
            <a:picLocks noChangeAspect="1"/>
          </p:cNvPicPr>
          <p:nvPr>
            <p:custDataLst>
              <p:tags r:id="rId2"/>
            </p:custDataLst>
          </p:nvPr>
        </p:nvPicPr>
        <p:blipFill>
          <a:blip r:embed="rId11"/>
          <a:stretch>
            <a:fillRect/>
          </a:stretch>
        </p:blipFill>
        <p:spPr>
          <a:xfrm>
            <a:off x="7516577" y="2390837"/>
            <a:ext cx="903407" cy="449450"/>
          </a:xfrm>
          <a:prstGeom prst="rect">
            <a:avLst/>
          </a:prstGeom>
        </p:spPr>
      </p:pic>
      <p:pic>
        <p:nvPicPr>
          <p:cNvPr id="17" name="Picture 16">
            <a:extLst>
              <a:ext uri="{FF2B5EF4-FFF2-40B4-BE49-F238E27FC236}">
                <a16:creationId xmlns:a16="http://schemas.microsoft.com/office/drawing/2014/main" id="{9B6E2DDF-CA3A-4FD0-91B2-A5527E612BB8}"/>
              </a:ext>
            </a:extLst>
          </p:cNvPr>
          <p:cNvPicPr>
            <a:picLocks noChangeAspect="1"/>
          </p:cNvPicPr>
          <p:nvPr>
            <p:custDataLst>
              <p:tags r:id="rId3"/>
            </p:custDataLst>
          </p:nvPr>
        </p:nvPicPr>
        <p:blipFill>
          <a:blip r:embed="rId12"/>
          <a:stretch>
            <a:fillRect/>
          </a:stretch>
        </p:blipFill>
        <p:spPr>
          <a:xfrm>
            <a:off x="7380626" y="4312860"/>
            <a:ext cx="1107230" cy="531471"/>
          </a:xfrm>
          <a:prstGeom prst="rect">
            <a:avLst/>
          </a:prstGeom>
        </p:spPr>
      </p:pic>
      <p:pic>
        <p:nvPicPr>
          <p:cNvPr id="19" name="Picture 18">
            <a:extLst>
              <a:ext uri="{FF2B5EF4-FFF2-40B4-BE49-F238E27FC236}">
                <a16:creationId xmlns:a16="http://schemas.microsoft.com/office/drawing/2014/main" id="{A70DC4AB-F632-401C-ADC4-7DF6AE38E74A}"/>
              </a:ext>
            </a:extLst>
          </p:cNvPr>
          <p:cNvPicPr>
            <a:picLocks noChangeAspect="1"/>
          </p:cNvPicPr>
          <p:nvPr>
            <p:custDataLst>
              <p:tags r:id="rId4"/>
            </p:custDataLst>
          </p:nvPr>
        </p:nvPicPr>
        <p:blipFill>
          <a:blip r:embed="rId13"/>
          <a:stretch>
            <a:fillRect/>
          </a:stretch>
        </p:blipFill>
        <p:spPr>
          <a:xfrm>
            <a:off x="7222759" y="5853636"/>
            <a:ext cx="1475048" cy="607999"/>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5545B4-16B4-47CB-8061-97FDD1EE21B4}"/>
              </a:ext>
            </a:extLst>
          </p:cNvPr>
          <p:cNvPicPr>
            <a:picLocks noChangeAspect="1"/>
          </p:cNvPicPr>
          <p:nvPr>
            <p:custDataLst>
              <p:tags r:id="rId5"/>
            </p:custDataLst>
          </p:nvPr>
        </p:nvPicPr>
        <p:blipFill>
          <a:blip r:embed="rId14"/>
          <a:stretch>
            <a:fillRect/>
          </a:stretch>
        </p:blipFill>
        <p:spPr>
          <a:xfrm>
            <a:off x="7516577" y="3032654"/>
            <a:ext cx="746215" cy="486723"/>
          </a:xfrm>
          <a:prstGeom prst="rect">
            <a:avLst/>
          </a:prstGeom>
        </p:spPr>
      </p:pic>
      <p:pic>
        <p:nvPicPr>
          <p:cNvPr id="15" name="Picture 14">
            <a:extLst>
              <a:ext uri="{FF2B5EF4-FFF2-40B4-BE49-F238E27FC236}">
                <a16:creationId xmlns:a16="http://schemas.microsoft.com/office/drawing/2014/main" id="{228EB9AD-BC52-44B5-A3EF-563DA8C4C675}"/>
              </a:ext>
            </a:extLst>
          </p:cNvPr>
          <p:cNvPicPr>
            <a:picLocks noChangeAspect="1"/>
          </p:cNvPicPr>
          <p:nvPr>
            <p:custDataLst>
              <p:tags r:id="rId6"/>
            </p:custDataLst>
          </p:nvPr>
        </p:nvPicPr>
        <p:blipFill>
          <a:blip r:embed="rId15"/>
          <a:stretch>
            <a:fillRect/>
          </a:stretch>
        </p:blipFill>
        <p:spPr>
          <a:xfrm>
            <a:off x="7506644" y="1658750"/>
            <a:ext cx="1180156" cy="573548"/>
          </a:xfrm>
          <a:prstGeom prst="rect">
            <a:avLst/>
          </a:prstGeom>
        </p:spPr>
      </p:pic>
      <p:pic>
        <p:nvPicPr>
          <p:cNvPr id="26" name="Picture 25">
            <a:extLst>
              <a:ext uri="{FF2B5EF4-FFF2-40B4-BE49-F238E27FC236}">
                <a16:creationId xmlns:a16="http://schemas.microsoft.com/office/drawing/2014/main" id="{39AC36D5-5A45-4C64-916E-611235D8DC88}"/>
              </a:ext>
            </a:extLst>
          </p:cNvPr>
          <p:cNvPicPr>
            <a:picLocks noChangeAspect="1"/>
          </p:cNvPicPr>
          <p:nvPr>
            <p:custDataLst>
              <p:tags r:id="rId7"/>
            </p:custDataLst>
          </p:nvPr>
        </p:nvPicPr>
        <p:blipFill>
          <a:blip r:embed="rId14"/>
          <a:stretch>
            <a:fillRect/>
          </a:stretch>
        </p:blipFill>
        <p:spPr>
          <a:xfrm>
            <a:off x="7380626" y="4912358"/>
            <a:ext cx="646424" cy="421634"/>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 is height of one expansion zone. Could be the depth of water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17" name="Picture 16">
            <a:extLst>
              <a:ext uri="{FF2B5EF4-FFF2-40B4-BE49-F238E27FC236}">
                <a16:creationId xmlns:a16="http://schemas.microsoft.com/office/drawing/2014/main" id="{642F1633-E793-4720-9636-80398A281E13}"/>
              </a:ext>
            </a:extLst>
          </p:cNvPr>
          <p:cNvPicPr>
            <a:picLocks noChangeAspect="1"/>
          </p:cNvPicPr>
          <p:nvPr>
            <p:custDataLst>
              <p:tags r:id="rId1"/>
            </p:custDataLst>
          </p:nvPr>
        </p:nvPicPr>
        <p:blipFill>
          <a:blip r:embed="rId17"/>
          <a:stretch>
            <a:fillRect/>
          </a:stretch>
        </p:blipFill>
        <p:spPr>
          <a:xfrm>
            <a:off x="3385571" y="1838419"/>
            <a:ext cx="1055086" cy="276114"/>
          </a:xfrm>
          <a:prstGeom prst="rect">
            <a:avLst/>
          </a:prstGeom>
        </p:spPr>
      </p:pic>
      <p:pic>
        <p:nvPicPr>
          <p:cNvPr id="5" name="Picture 4">
            <a:extLst>
              <a:ext uri="{FF2B5EF4-FFF2-40B4-BE49-F238E27FC236}">
                <a16:creationId xmlns:a16="http://schemas.microsoft.com/office/drawing/2014/main" id="{303AAF9F-EB5D-41C7-908E-B9C3E2547A18}"/>
              </a:ext>
            </a:extLst>
          </p:cNvPr>
          <p:cNvPicPr>
            <a:picLocks noChangeAspect="1"/>
          </p:cNvPicPr>
          <p:nvPr>
            <p:custDataLst>
              <p:tags r:id="rId2"/>
            </p:custDataLst>
          </p:nvPr>
        </p:nvPicPr>
        <p:blipFill>
          <a:blip r:embed="rId18"/>
          <a:stretch>
            <a:fillRect/>
          </a:stretch>
        </p:blipFill>
        <p:spPr>
          <a:xfrm>
            <a:off x="371509" y="1933063"/>
            <a:ext cx="1424443"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9"/>
          <a:stretch>
            <a:fillRect/>
          </a:stretch>
        </p:blipFill>
        <p:spPr>
          <a:xfrm>
            <a:off x="3472785" y="2456713"/>
            <a:ext cx="965485" cy="630857"/>
          </a:xfrm>
          <a:prstGeom prst="rect">
            <a:avLst/>
          </a:prstGeom>
        </p:spPr>
      </p:pic>
      <p:pic>
        <p:nvPicPr>
          <p:cNvPr id="19" name="Picture 18">
            <a:extLst>
              <a:ext uri="{FF2B5EF4-FFF2-40B4-BE49-F238E27FC236}">
                <a16:creationId xmlns:a16="http://schemas.microsoft.com/office/drawing/2014/main" id="{C754F8D8-C4A7-4CE4-98D4-DBB053FBBB3E}"/>
              </a:ext>
            </a:extLst>
          </p:cNvPr>
          <p:cNvPicPr>
            <a:picLocks noChangeAspect="1"/>
          </p:cNvPicPr>
          <p:nvPr>
            <p:custDataLst>
              <p:tags r:id="rId4"/>
            </p:custDataLst>
          </p:nvPr>
        </p:nvPicPr>
        <p:blipFill>
          <a:blip r:embed="rId20"/>
          <a:stretch>
            <a:fillRect/>
          </a:stretch>
        </p:blipFill>
        <p:spPr>
          <a:xfrm>
            <a:off x="403629" y="2890169"/>
            <a:ext cx="1551559"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21"/>
          <a:stretch>
            <a:fillRect/>
          </a:stretch>
        </p:blipFill>
        <p:spPr>
          <a:xfrm>
            <a:off x="3634136" y="3430516"/>
            <a:ext cx="1203200" cy="634515"/>
          </a:xfrm>
          <a:prstGeom prst="rect">
            <a:avLst/>
          </a:prstGeom>
        </p:spPr>
      </p:pic>
      <p:pic>
        <p:nvPicPr>
          <p:cNvPr id="25" name="Picture 24">
            <a:extLst>
              <a:ext uri="{FF2B5EF4-FFF2-40B4-BE49-F238E27FC236}">
                <a16:creationId xmlns:a16="http://schemas.microsoft.com/office/drawing/2014/main" id="{B9C7FBB9-7A4F-45E4-835B-B04CC705127E}"/>
              </a:ext>
            </a:extLst>
          </p:cNvPr>
          <p:cNvPicPr>
            <a:picLocks noChangeAspect="1"/>
          </p:cNvPicPr>
          <p:nvPr>
            <p:custDataLst>
              <p:tags r:id="rId6"/>
            </p:custDataLst>
          </p:nvPr>
        </p:nvPicPr>
        <p:blipFill>
          <a:blip r:embed="rId22"/>
          <a:stretch>
            <a:fillRect/>
          </a:stretch>
        </p:blipFill>
        <p:spPr>
          <a:xfrm>
            <a:off x="469621" y="3862714"/>
            <a:ext cx="2272715" cy="657970"/>
          </a:xfrm>
          <a:prstGeom prst="rect">
            <a:avLst/>
          </a:prstGeom>
        </p:spPr>
      </p:pic>
      <p:pic>
        <p:nvPicPr>
          <p:cNvPr id="31" name="Picture 30">
            <a:extLst>
              <a:ext uri="{FF2B5EF4-FFF2-40B4-BE49-F238E27FC236}">
                <a16:creationId xmlns:a16="http://schemas.microsoft.com/office/drawing/2014/main" id="{D9E87345-CB47-46E3-B5E9-09066F2BFC7A}"/>
              </a:ext>
            </a:extLst>
          </p:cNvPr>
          <p:cNvPicPr>
            <a:picLocks noChangeAspect="1"/>
          </p:cNvPicPr>
          <p:nvPr>
            <p:custDataLst>
              <p:tags r:id="rId7"/>
            </p:custDataLst>
          </p:nvPr>
        </p:nvPicPr>
        <p:blipFill>
          <a:blip r:embed="rId23"/>
          <a:stretch>
            <a:fillRect/>
          </a:stretch>
        </p:blipFill>
        <p:spPr>
          <a:xfrm>
            <a:off x="469621" y="4786276"/>
            <a:ext cx="2272715" cy="703526"/>
          </a:xfrm>
          <a:prstGeom prst="rect">
            <a:avLst/>
          </a:prstGeom>
        </p:spPr>
      </p:pic>
      <p:pic>
        <p:nvPicPr>
          <p:cNvPr id="33" name="Picture 32">
            <a:extLst>
              <a:ext uri="{FF2B5EF4-FFF2-40B4-BE49-F238E27FC236}">
                <a16:creationId xmlns:a16="http://schemas.microsoft.com/office/drawing/2014/main" id="{E4A955D5-83F0-40D4-923F-5383A04913C5}"/>
              </a:ext>
            </a:extLst>
          </p:cNvPr>
          <p:cNvPicPr>
            <a:picLocks noChangeAspect="1"/>
          </p:cNvPicPr>
          <p:nvPr>
            <p:custDataLst>
              <p:tags r:id="rId8"/>
            </p:custDataLst>
          </p:nvPr>
        </p:nvPicPr>
        <p:blipFill>
          <a:blip r:embed="rId24"/>
          <a:stretch>
            <a:fillRect/>
          </a:stretch>
        </p:blipFill>
        <p:spPr>
          <a:xfrm>
            <a:off x="-2994656" y="3184494"/>
            <a:ext cx="2968381" cy="847238"/>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5" name="Picture 4">
            <a:extLst>
              <a:ext uri="{FF2B5EF4-FFF2-40B4-BE49-F238E27FC236}">
                <a16:creationId xmlns:a16="http://schemas.microsoft.com/office/drawing/2014/main" id="{98E53386-165C-45F6-83FB-428B1F76DA6C}"/>
              </a:ext>
            </a:extLst>
          </p:cNvPr>
          <p:cNvPicPr>
            <a:picLocks noChangeAspect="1"/>
          </p:cNvPicPr>
          <p:nvPr>
            <p:custDataLst>
              <p:tags r:id="rId1"/>
            </p:custDataLst>
          </p:nvPr>
        </p:nvPicPr>
        <p:blipFill>
          <a:blip r:embed="rId11"/>
          <a:stretch>
            <a:fillRect/>
          </a:stretch>
        </p:blipFill>
        <p:spPr>
          <a:xfrm>
            <a:off x="563794" y="1709885"/>
            <a:ext cx="2753829" cy="797256"/>
          </a:xfrm>
          <a:prstGeom prst="rect">
            <a:avLst/>
          </a:prstGeom>
        </p:spPr>
      </p:pic>
      <p:pic>
        <p:nvPicPr>
          <p:cNvPr id="9" name="Picture 8">
            <a:extLst>
              <a:ext uri="{FF2B5EF4-FFF2-40B4-BE49-F238E27FC236}">
                <a16:creationId xmlns:a16="http://schemas.microsoft.com/office/drawing/2014/main" id="{B08B4E7C-BC30-4036-8128-D3872960A9E5}"/>
              </a:ext>
            </a:extLst>
          </p:cNvPr>
          <p:cNvPicPr>
            <a:picLocks noChangeAspect="1"/>
          </p:cNvPicPr>
          <p:nvPr>
            <p:custDataLst>
              <p:tags r:id="rId2"/>
            </p:custDataLst>
          </p:nvPr>
        </p:nvPicPr>
        <p:blipFill>
          <a:blip r:embed="rId12"/>
          <a:stretch>
            <a:fillRect/>
          </a:stretch>
        </p:blipFill>
        <p:spPr>
          <a:xfrm>
            <a:off x="569157" y="2734904"/>
            <a:ext cx="2407026" cy="713366"/>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3"/>
          <a:stretch>
            <a:fillRect/>
          </a:stretch>
        </p:blipFill>
        <p:spPr>
          <a:xfrm>
            <a:off x="4020655" y="2710813"/>
            <a:ext cx="1250743" cy="667428"/>
          </a:xfrm>
          <a:prstGeom prst="rect">
            <a:avLst/>
          </a:prstGeom>
        </p:spPr>
      </p:pic>
      <p:pic>
        <p:nvPicPr>
          <p:cNvPr id="59" name="Picture 58">
            <a:extLst>
              <a:ext uri="{FF2B5EF4-FFF2-40B4-BE49-F238E27FC236}">
                <a16:creationId xmlns:a16="http://schemas.microsoft.com/office/drawing/2014/main" id="{87F86735-8DD7-4F87-AD2A-65EE22CB0888}"/>
              </a:ext>
            </a:extLst>
          </p:cNvPr>
          <p:cNvPicPr>
            <a:picLocks noChangeAspect="1"/>
          </p:cNvPicPr>
          <p:nvPr>
            <p:custDataLst>
              <p:tags r:id="rId4"/>
            </p:custDataLst>
          </p:nvPr>
        </p:nvPicPr>
        <p:blipFill>
          <a:blip r:embed="rId14"/>
          <a:stretch>
            <a:fillRect/>
          </a:stretch>
        </p:blipFill>
        <p:spPr>
          <a:xfrm>
            <a:off x="201799" y="4428553"/>
            <a:ext cx="3667551" cy="785780"/>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5"/>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err="1"/>
              <a:t>en</a:t>
            </a:r>
            <a:r>
              <a:rPr lang="en-US" dirty="0"/>
              <a:t> western Honduras</a:t>
            </a:r>
          </a:p>
        </p:txBody>
      </p:sp>
      <p:sp>
        <p:nvSpPr>
          <p:cNvPr id="100354" name="Rectangle 2"/>
          <p:cNvSpPr>
            <a:spLocks noGrp="1" noChangeArrowheads="1"/>
          </p:cNvSpPr>
          <p:nvPr>
            <p:ph type="title"/>
          </p:nvPr>
        </p:nvSpPr>
        <p:spPr/>
        <p:txBody>
          <a:bodyPr/>
          <a:lstStyle/>
          <a:p>
            <a:r>
              <a:rPr lang="en-US" dirty="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21" name="Picture 20">
            <a:extLst>
              <a:ext uri="{FF2B5EF4-FFF2-40B4-BE49-F238E27FC236}">
                <a16:creationId xmlns:a16="http://schemas.microsoft.com/office/drawing/2014/main" id="{FEDDC98F-4369-4C1F-85BE-675DCB3BE292}"/>
              </a:ext>
            </a:extLst>
          </p:cNvPr>
          <p:cNvPicPr>
            <a:picLocks noChangeAspect="1"/>
          </p:cNvPicPr>
          <p:nvPr>
            <p:custDataLst>
              <p:tags r:id="rId3"/>
            </p:custDataLst>
          </p:nvPr>
        </p:nvPicPr>
        <p:blipFill>
          <a:blip r:embed="rId11"/>
          <a:stretch>
            <a:fillRect/>
          </a:stretch>
        </p:blipFill>
        <p:spPr>
          <a:xfrm>
            <a:off x="115444" y="3050671"/>
            <a:ext cx="4109599"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035240-5263-4704-8EF7-D0B0DE9D0102}"/>
              </a:ext>
            </a:extLst>
          </p:cNvPr>
          <p:cNvPicPr>
            <a:picLocks noChangeAspect="1"/>
          </p:cNvPicPr>
          <p:nvPr>
            <p:custDataLst>
              <p:tags r:id="rId5"/>
            </p:custDataLst>
          </p:nvPr>
        </p:nvPicPr>
        <p:blipFill>
          <a:blip r:embed="rId13"/>
          <a:stretch>
            <a:fillRect/>
          </a:stretch>
        </p:blipFill>
        <p:spPr>
          <a:xfrm>
            <a:off x="382114" y="1797009"/>
            <a:ext cx="2498600"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and </a:t>
                </a:r>
                <a:r>
                  <a:rPr lang="en-US" sz="3600" dirty="0" err="1"/>
                  <a:t>G</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=5</a:t>
                </a:r>
              </a:p>
              <a:p>
                <a:r>
                  <a:rPr lang="en-US" sz="2800" dirty="0"/>
                  <a:t>Flocculator Design</a:t>
                </a:r>
              </a:p>
              <a:p>
                <a:pPr lvl="1"/>
                <a:r>
                  <a:rPr lang="en-US" sz="2400" dirty="0"/>
                  <a:t>Head loss, collision potential, residence time</a:t>
                </a:r>
              </a:p>
              <a:p>
                <a:pPr lvl="1"/>
                <a:r>
                  <a:rPr lang="en-US" sz="2400" dirty="0"/>
                  <a:t>Geometry of a baffle space to obtain desired energy dissipation rate</a:t>
                </a:r>
              </a:p>
              <a:p>
                <a:pPr lvl="1"/>
                <a:endParaRPr lang="en-US" sz="2400" dirty="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i="1" dirty="0" err="1"/>
                  <a:t>G</a:t>
                </a:r>
                <a:r>
                  <a:rPr lang="en-US" i="1" dirty="0" err="1">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299CB7-C4CF-4481-840B-3FE0FDA3B0A7}"/>
              </a:ext>
            </a:extLst>
          </p:cNvPr>
          <p:cNvPicPr>
            <a:picLocks noChangeAspect="1"/>
          </p:cNvPicPr>
          <p:nvPr>
            <p:custDataLst>
              <p:tags r:id="rId1"/>
            </p:custDataLst>
          </p:nvPr>
        </p:nvPicPr>
        <p:blipFill>
          <a:blip r:embed="rId10"/>
          <a:stretch>
            <a:fillRect/>
          </a:stretch>
        </p:blipFill>
        <p:spPr>
          <a:xfrm>
            <a:off x="6002978" y="1601651"/>
            <a:ext cx="1295237" cy="621714"/>
          </a:xfrm>
          <a:prstGeom prst="rect">
            <a:avLst/>
          </a:prstGeom>
        </p:spPr>
      </p:pic>
      <p:pic>
        <p:nvPicPr>
          <p:cNvPr id="7" name="Picture 6">
            <a:extLst>
              <a:ext uri="{FF2B5EF4-FFF2-40B4-BE49-F238E27FC236}">
                <a16:creationId xmlns:a16="http://schemas.microsoft.com/office/drawing/2014/main" id="{C4E55AC9-2CD5-4F5A-A7E8-AF6591319C5C}"/>
              </a:ext>
            </a:extLst>
          </p:cNvPr>
          <p:cNvPicPr>
            <a:picLocks noChangeAspect="1"/>
          </p:cNvPicPr>
          <p:nvPr>
            <p:custDataLst>
              <p:tags r:id="rId2"/>
            </p:custDataLst>
          </p:nvPr>
        </p:nvPicPr>
        <p:blipFill>
          <a:blip r:embed="rId11"/>
          <a:stretch>
            <a:fillRect/>
          </a:stretch>
        </p:blipFill>
        <p:spPr>
          <a:xfrm>
            <a:off x="7928706" y="1646497"/>
            <a:ext cx="810667" cy="528762"/>
          </a:xfrm>
          <a:prstGeom prst="rect">
            <a:avLst/>
          </a:prstGeom>
        </p:spPr>
      </p:pic>
      <p:pic>
        <p:nvPicPr>
          <p:cNvPr id="9" name="Picture 8">
            <a:extLst>
              <a:ext uri="{FF2B5EF4-FFF2-40B4-BE49-F238E27FC236}">
                <a16:creationId xmlns:a16="http://schemas.microsoft.com/office/drawing/2014/main" id="{7C2134FB-6B75-4721-B9C9-A2EF0161557D}"/>
              </a:ext>
            </a:extLst>
          </p:cNvPr>
          <p:cNvPicPr>
            <a:picLocks noChangeAspect="1"/>
          </p:cNvPicPr>
          <p:nvPr>
            <p:custDataLst>
              <p:tags r:id="rId3"/>
            </p:custDataLst>
          </p:nvPr>
        </p:nvPicPr>
        <p:blipFill>
          <a:blip r:embed="rId12"/>
          <a:stretch>
            <a:fillRect/>
          </a:stretch>
        </p:blipFill>
        <p:spPr>
          <a:xfrm>
            <a:off x="5832156" y="2295059"/>
            <a:ext cx="3109439" cy="666204"/>
          </a:xfrm>
          <a:prstGeom prst="rect">
            <a:avLst/>
          </a:prstGeom>
        </p:spPr>
      </p:pic>
      <p:pic>
        <p:nvPicPr>
          <p:cNvPr id="12" name="Picture 11">
            <a:extLst>
              <a:ext uri="{FF2B5EF4-FFF2-40B4-BE49-F238E27FC236}">
                <a16:creationId xmlns:a16="http://schemas.microsoft.com/office/drawing/2014/main" id="{597C52CF-E477-449C-8AAB-3D7A15724CCB}"/>
              </a:ext>
            </a:extLst>
          </p:cNvPr>
          <p:cNvPicPr>
            <a:picLocks noChangeAspect="1"/>
          </p:cNvPicPr>
          <p:nvPr>
            <p:custDataLst>
              <p:tags r:id="rId4"/>
            </p:custDataLst>
          </p:nvPr>
        </p:nvPicPr>
        <p:blipFill>
          <a:blip r:embed="rId13"/>
          <a:stretch>
            <a:fillRect/>
          </a:stretch>
        </p:blipFill>
        <p:spPr>
          <a:xfrm>
            <a:off x="5769405" y="4089443"/>
            <a:ext cx="3119300" cy="701306"/>
          </a:xfrm>
          <a:prstGeom prst="rect">
            <a:avLst/>
          </a:prstGeom>
        </p:spPr>
      </p:pic>
      <p:pic>
        <p:nvPicPr>
          <p:cNvPr id="14" name="Picture 13">
            <a:extLst>
              <a:ext uri="{FF2B5EF4-FFF2-40B4-BE49-F238E27FC236}">
                <a16:creationId xmlns:a16="http://schemas.microsoft.com/office/drawing/2014/main" id="{9864395B-03D4-44FE-A3B0-8945B5BEEA5C}"/>
              </a:ext>
            </a:extLst>
          </p:cNvPr>
          <p:cNvPicPr>
            <a:picLocks noChangeAspect="1"/>
          </p:cNvPicPr>
          <p:nvPr>
            <p:custDataLst>
              <p:tags r:id="rId5"/>
            </p:custDataLst>
          </p:nvPr>
        </p:nvPicPr>
        <p:blipFill>
          <a:blip r:embed="rId14"/>
          <a:stretch>
            <a:fillRect/>
          </a:stretch>
        </p:blipFill>
        <p:spPr>
          <a:xfrm>
            <a:off x="6455063" y="5165627"/>
            <a:ext cx="2332952" cy="696381"/>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938621" y="6156460"/>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(the detailed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EABD1DC9-AF67-431D-AF9F-397180C68924}"/>
              </a:ext>
            </a:extLst>
          </p:cNvPr>
          <p:cNvPicPr>
            <a:picLocks noChangeAspect="1"/>
          </p:cNvPicPr>
          <p:nvPr>
            <p:custDataLst>
              <p:tags r:id="rId1"/>
            </p:custDataLst>
          </p:nvPr>
        </p:nvPicPr>
        <p:blipFill>
          <a:blip r:embed="rId9"/>
          <a:stretch>
            <a:fillRect/>
          </a:stretch>
        </p:blipFill>
        <p:spPr>
          <a:xfrm>
            <a:off x="125225" y="1603367"/>
            <a:ext cx="1176370"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20" name="Picture 19">
            <a:extLst>
              <a:ext uri="{FF2B5EF4-FFF2-40B4-BE49-F238E27FC236}">
                <a16:creationId xmlns:a16="http://schemas.microsoft.com/office/drawing/2014/main" id="{84469234-30A5-436C-AE06-4877CC39D241}"/>
              </a:ext>
            </a:extLst>
          </p:cNvPr>
          <p:cNvPicPr>
            <a:picLocks noChangeAspect="1"/>
          </p:cNvPicPr>
          <p:nvPr>
            <p:custDataLst>
              <p:tags r:id="rId3"/>
            </p:custDataLst>
          </p:nvPr>
        </p:nvPicPr>
        <p:blipFill>
          <a:blip r:embed="rId11"/>
          <a:stretch>
            <a:fillRect/>
          </a:stretch>
        </p:blipFill>
        <p:spPr>
          <a:xfrm>
            <a:off x="454488" y="3320870"/>
            <a:ext cx="1434064" cy="570714"/>
          </a:xfrm>
          <a:prstGeom prst="rect">
            <a:avLst/>
          </a:prstGeom>
        </p:spPr>
      </p:pic>
      <p:pic>
        <p:nvPicPr>
          <p:cNvPr id="23" name="Picture 22">
            <a:extLst>
              <a:ext uri="{FF2B5EF4-FFF2-40B4-BE49-F238E27FC236}">
                <a16:creationId xmlns:a16="http://schemas.microsoft.com/office/drawing/2014/main" id="{87CE618F-79D3-4B69-935B-F6D3DA728C02}"/>
              </a:ext>
            </a:extLst>
          </p:cNvPr>
          <p:cNvPicPr>
            <a:picLocks noChangeAspect="1"/>
          </p:cNvPicPr>
          <p:nvPr>
            <p:custDataLst>
              <p:tags r:id="rId4"/>
            </p:custDataLst>
          </p:nvPr>
        </p:nvPicPr>
        <p:blipFill>
          <a:blip r:embed="rId12"/>
          <a:stretch>
            <a:fillRect/>
          </a:stretch>
        </p:blipFill>
        <p:spPr>
          <a:xfrm>
            <a:off x="84846" y="4027474"/>
            <a:ext cx="2413887" cy="726495"/>
          </a:xfrm>
          <a:prstGeom prst="rect">
            <a:avLst/>
          </a:prstGeom>
        </p:spPr>
      </p:pic>
      <p:pic>
        <p:nvPicPr>
          <p:cNvPr id="25" name="Picture 24">
            <a:extLst>
              <a:ext uri="{FF2B5EF4-FFF2-40B4-BE49-F238E27FC236}">
                <a16:creationId xmlns:a16="http://schemas.microsoft.com/office/drawing/2014/main" id="{572F2DD4-448D-4D33-9EB1-C27A5BD30555}"/>
              </a:ext>
            </a:extLst>
          </p:cNvPr>
          <p:cNvPicPr>
            <a:picLocks noChangeAspect="1"/>
          </p:cNvPicPr>
          <p:nvPr>
            <p:custDataLst>
              <p:tags r:id="rId5"/>
            </p:custDataLst>
          </p:nvPr>
        </p:nvPicPr>
        <p:blipFill>
          <a:blip r:embed="rId13"/>
          <a:stretch>
            <a:fillRect/>
          </a:stretch>
        </p:blipFill>
        <p:spPr>
          <a:xfrm>
            <a:off x="153078" y="4905636"/>
            <a:ext cx="1827158" cy="580904"/>
          </a:xfrm>
          <a:prstGeom prst="rect">
            <a:avLst/>
          </a:prstGeom>
        </p:spPr>
      </p:pic>
      <p:pic>
        <p:nvPicPr>
          <p:cNvPr id="30" name="Picture 29">
            <a:extLst>
              <a:ext uri="{FF2B5EF4-FFF2-40B4-BE49-F238E27FC236}">
                <a16:creationId xmlns:a16="http://schemas.microsoft.com/office/drawing/2014/main" id="{0B93B40D-ADD8-4142-906F-3BFAB98081A3}"/>
              </a:ext>
            </a:extLst>
          </p:cNvPr>
          <p:cNvPicPr>
            <a:picLocks noChangeAspect="1"/>
          </p:cNvPicPr>
          <p:nvPr>
            <p:custDataLst>
              <p:tags r:id="rId6"/>
            </p:custDataLst>
          </p:nvPr>
        </p:nvPicPr>
        <p:blipFill>
          <a:blip r:embed="rId14"/>
          <a:stretch>
            <a:fillRect/>
          </a:stretch>
        </p:blipFill>
        <p:spPr>
          <a:xfrm>
            <a:off x="156736" y="5830032"/>
            <a:ext cx="1822790"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6DC7803-7549-4B52-83D1-848A2AFF0DCA}"/>
              </a:ext>
            </a:extLst>
          </p:cNvPr>
          <p:cNvPicPr>
            <a:picLocks noChangeAspect="1"/>
          </p:cNvPicPr>
          <p:nvPr>
            <p:custDataLst>
              <p:tags r:id="rId1"/>
            </p:custDataLst>
          </p:nvPr>
        </p:nvPicPr>
        <p:blipFill>
          <a:blip r:embed="rId6"/>
          <a:stretch>
            <a:fillRect/>
          </a:stretch>
        </p:blipFill>
        <p:spPr>
          <a:xfrm>
            <a:off x="5004078" y="1980636"/>
            <a:ext cx="2770648" cy="1137946"/>
          </a:xfrm>
          <a:prstGeom prst="rect">
            <a:avLst/>
          </a:prstGeom>
        </p:spPr>
      </p:pic>
      <p:sp>
        <p:nvSpPr>
          <p:cNvPr id="2" name="Title 1"/>
          <p:cNvSpPr>
            <a:spLocks noGrp="1"/>
          </p:cNvSpPr>
          <p:nvPr>
            <p:ph type="title"/>
          </p:nvPr>
        </p:nvSpPr>
        <p:spPr/>
        <p:txBody>
          <a:bodyPr/>
          <a:lstStyle/>
          <a:p>
            <a:r>
              <a:rPr lang="en-US" dirty="0"/>
              <a:t>Velocity guidelines?</a:t>
            </a:r>
          </a:p>
        </p:txBody>
      </p:sp>
      <p:sp>
        <p:nvSpPr>
          <p:cNvPr id="3" name="Content Placeholder 2"/>
          <p:cNvSpPr>
            <a:spLocks noGrp="1"/>
          </p:cNvSpPr>
          <p:nvPr>
            <p:ph idx="1"/>
          </p:nvPr>
        </p:nvSpPr>
        <p:spPr>
          <a:xfrm>
            <a:off x="457199" y="1600200"/>
            <a:ext cx="2927445" cy="4525963"/>
          </a:xfrm>
        </p:spPr>
        <p:txBody>
          <a:bodyPr/>
          <a:lstStyle/>
          <a:p>
            <a:r>
              <a:rPr lang="en-US" dirty="0"/>
              <a:t>Why does V increase with flow rate?</a:t>
            </a:r>
          </a:p>
          <a:p>
            <a:r>
              <a:rPr lang="en-US" dirty="0"/>
              <a:t>Why does V increase in steps?</a:t>
            </a:r>
          </a:p>
          <a:p>
            <a:r>
              <a:rPr lang="en-US" dirty="0"/>
              <a:t>Why does V remain constant above 70 L/s?</a:t>
            </a:r>
          </a:p>
        </p:txBody>
      </p:sp>
      <p:sp>
        <p:nvSpPr>
          <p:cNvPr id="6" name="Oval 5"/>
          <p:cNvSpPr/>
          <p:nvPr/>
        </p:nvSpPr>
        <p:spPr>
          <a:xfrm>
            <a:off x="6925827" y="2607714"/>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8FA383D-2961-48DD-9EA2-A7FBF029E2B3}"/>
              </a:ext>
            </a:extLst>
          </p:cNvPr>
          <p:cNvPicPr>
            <a:picLocks noChangeAspect="1"/>
          </p:cNvPicPr>
          <p:nvPr>
            <p:custDataLst>
              <p:tags r:id="rId2"/>
            </p:custDataLst>
          </p:nvPr>
        </p:nvPicPr>
        <p:blipFill>
          <a:blip r:embed="rId7"/>
          <a:stretch>
            <a:fillRect/>
          </a:stretch>
        </p:blipFill>
        <p:spPr>
          <a:xfrm>
            <a:off x="5630334" y="3695489"/>
            <a:ext cx="2770648" cy="62422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27"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69"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a:t>Top View</a:t>
            </a:r>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a:t>W = Width of the flocculator channel</a:t>
            </a:r>
          </a:p>
          <a:p>
            <a:r>
              <a:rPr lang="en-US" dirty="0"/>
              <a:t>S = Space </a:t>
            </a:r>
            <a:r>
              <a:rPr lang="en-US" u="sng" dirty="0"/>
              <a:t>between</a:t>
            </a:r>
            <a:r>
              <a:rPr lang="en-US" dirty="0"/>
              <a:t> baffles</a:t>
            </a:r>
          </a:p>
          <a:p>
            <a:r>
              <a:rPr lang="en-US" dirty="0"/>
              <a:t>L = Length of a flocculator channel</a:t>
            </a:r>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5" name="Picture 4">
            <a:extLst>
              <a:ext uri="{FF2B5EF4-FFF2-40B4-BE49-F238E27FC236}">
                <a16:creationId xmlns:a16="http://schemas.microsoft.com/office/drawing/2014/main" id="{5AB9482C-4D42-4225-BA86-703390920304}"/>
              </a:ext>
            </a:extLst>
          </p:cNvPr>
          <p:cNvPicPr>
            <a:picLocks noChangeAspect="1"/>
          </p:cNvPicPr>
          <p:nvPr>
            <p:custDataLst>
              <p:tags r:id="rId1"/>
            </p:custDataLst>
          </p:nvPr>
        </p:nvPicPr>
        <p:blipFill>
          <a:blip r:embed="rId5"/>
          <a:stretch>
            <a:fillRect/>
          </a:stretch>
        </p:blipFill>
        <p:spPr>
          <a:xfrm>
            <a:off x="9144000" y="1984257"/>
            <a:ext cx="3020190"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39461 -1.11111E-6 " pathEditMode="relative" rAng="0" ptsTypes="AA">
                                      <p:cBhvr>
                                        <p:cTn id="6" dur="2000" fill="hold"/>
                                        <p:tgtEl>
                                          <p:spTgt spid="5"/>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E706106-1E03-449F-AC18-9CF96076EBBA}"/>
              </a:ext>
            </a:extLst>
          </p:cNvPr>
          <p:cNvPicPr>
            <a:picLocks noChangeAspect="1"/>
          </p:cNvPicPr>
          <p:nvPr>
            <p:custDataLst>
              <p:tags r:id="rId1"/>
            </p:custDataLst>
          </p:nvPr>
        </p:nvPicPr>
        <p:blipFill>
          <a:blip r:embed="rId3"/>
          <a:stretch>
            <a:fillRect/>
          </a:stretch>
        </p:blipFill>
        <p:spPr>
          <a:xfrm>
            <a:off x="149063" y="3587278"/>
            <a:ext cx="3515083" cy="3093940"/>
          </a:xfrm>
          <a:prstGeom prst="rect">
            <a:avLst/>
          </a:prstGeom>
        </p:spPr>
      </p:pic>
      <p:sp>
        <p:nvSpPr>
          <p:cNvPr id="2" name="Title 1"/>
          <p:cNvSpPr>
            <a:spLocks noGrp="1"/>
          </p:cNvSpPr>
          <p:nvPr>
            <p:ph type="title"/>
          </p:nvPr>
        </p:nvSpPr>
        <p:spPr/>
        <p:txBody>
          <a:bodyPr/>
          <a:lstStyle/>
          <a:p>
            <a:r>
              <a:rPr lang="en-US" dirty="0"/>
              <a:t>Shear limits the size of flocs by not allowing them to grow</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868024" y="3961816"/>
            <a:ext cx="370171" cy="37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868024" y="4726016"/>
            <a:ext cx="1927140" cy="790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a:t>Shear limits the size of flocs by tearing them apart</a:t>
            </a:r>
          </a:p>
        </p:txBody>
      </p:sp>
      <p:sp>
        <p:nvSpPr>
          <p:cNvPr id="107523" name="Rectangle 3"/>
          <p:cNvSpPr>
            <a:spLocks noGrp="1" noChangeArrowheads="1"/>
          </p:cNvSpPr>
          <p:nvPr>
            <p:ph idx="1"/>
          </p:nvPr>
        </p:nvSpPr>
        <p:spPr>
          <a:xfrm>
            <a:off x="457200" y="1600200"/>
            <a:ext cx="4460789" cy="4525963"/>
          </a:xfrm>
        </p:spPr>
        <p:txBody>
          <a:bodyPr/>
          <a:lstStyle/>
          <a:p>
            <a:r>
              <a:rPr lang="en-US" sz="2800" dirty="0"/>
              <a:t>A floc in turbulent flow experiences a shear force due to the drag of the fluid on the floc caused by the velocity gradient</a:t>
            </a:r>
          </a:p>
          <a:p>
            <a:r>
              <a:rPr lang="en-US" sz="2800" dirty="0"/>
              <a:t>The floc will also rotate and this will reduce the difference in velocity between the floc and the fluid</a:t>
            </a:r>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a:t>*edge of knowledge – in well designed flocculators floc breakup is likely not significant and floc growth is the limiting factor.</a:t>
            </a: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7"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a:stCxn id="43" idx="1"/>
          </p:cNvCxnSpPr>
          <p:nvPr/>
        </p:nvCxnSpPr>
        <p:spPr bwMode="auto">
          <a:xfrm flipH="1" flipV="1">
            <a:off x="2800779" y="2293870"/>
            <a:ext cx="3397872" cy="1237448"/>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flipH="1" flipV="1">
            <a:off x="2052452" y="2634343"/>
            <a:ext cx="3750856" cy="1620664"/>
          </a:xfrm>
          <a:prstGeom prst="straightConnector1">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5" name="Picture 4">
            <a:extLst>
              <a:ext uri="{FF2B5EF4-FFF2-40B4-BE49-F238E27FC236}">
                <a16:creationId xmlns:a16="http://schemas.microsoft.com/office/drawing/2014/main" id="{5CA6D57B-5420-4AE0-AC37-18D241AA6F30}"/>
              </a:ext>
            </a:extLst>
          </p:cNvPr>
          <p:cNvPicPr>
            <a:picLocks noChangeAspect="1"/>
          </p:cNvPicPr>
          <p:nvPr>
            <p:custDataLst>
              <p:tags r:id="rId1"/>
            </p:custDataLst>
          </p:nvPr>
        </p:nvPicPr>
        <p:blipFill>
          <a:blip r:embed="rId24"/>
          <a:stretch>
            <a:fillRect/>
          </a:stretch>
        </p:blipFill>
        <p:spPr>
          <a:xfrm>
            <a:off x="49228" y="1802691"/>
            <a:ext cx="3306056" cy="758856"/>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9" name="Picture 8"/>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7143188" y="1921937"/>
            <a:ext cx="1091946" cy="393247"/>
          </a:xfrm>
          <a:prstGeom prst="rect">
            <a:avLst/>
          </a:prstGeom>
        </p:spPr>
      </p:pic>
      <p:pic>
        <p:nvPicPr>
          <p:cNvPr id="43" name="Picture 42">
            <a:extLst>
              <a:ext uri="{FF2B5EF4-FFF2-40B4-BE49-F238E27FC236}">
                <a16:creationId xmlns:a16="http://schemas.microsoft.com/office/drawing/2014/main" id="{50965FA8-747E-4F02-919E-5B7DD0E6C23B}"/>
              </a:ext>
            </a:extLst>
          </p:cNvPr>
          <p:cNvPicPr>
            <a:picLocks noChangeAspect="1"/>
          </p:cNvPicPr>
          <p:nvPr>
            <p:custDataLst>
              <p:tags r:id="rId4"/>
            </p:custDataLst>
          </p:nvPr>
        </p:nvPicPr>
        <p:blipFill>
          <a:blip r:embed="rId27"/>
          <a:stretch>
            <a:fillRect/>
          </a:stretch>
        </p:blipFill>
        <p:spPr>
          <a:xfrm>
            <a:off x="6198651" y="3210833"/>
            <a:ext cx="2035655" cy="640969"/>
          </a:xfrm>
          <a:prstGeom prst="rect">
            <a:avLst/>
          </a:prstGeom>
        </p:spPr>
      </p:pic>
      <p:pic>
        <p:nvPicPr>
          <p:cNvPr id="41" name="Picture 40">
            <a:extLst>
              <a:ext uri="{FF2B5EF4-FFF2-40B4-BE49-F238E27FC236}">
                <a16:creationId xmlns:a16="http://schemas.microsoft.com/office/drawing/2014/main" id="{CD865D03-FB7C-427D-96A9-11AE9C74A89F}"/>
              </a:ext>
            </a:extLst>
          </p:cNvPr>
          <p:cNvPicPr>
            <a:picLocks noChangeAspect="1"/>
          </p:cNvPicPr>
          <p:nvPr>
            <p:custDataLst>
              <p:tags r:id="rId5"/>
            </p:custDataLst>
          </p:nvPr>
        </p:nvPicPr>
        <p:blipFill>
          <a:blip r:embed="rId28"/>
          <a:stretch>
            <a:fillRect/>
          </a:stretch>
        </p:blipFill>
        <p:spPr>
          <a:xfrm>
            <a:off x="251798" y="3382275"/>
            <a:ext cx="3857747" cy="69312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50" name="Picture 49">
            <a:extLst>
              <a:ext uri="{FF2B5EF4-FFF2-40B4-BE49-F238E27FC236}">
                <a16:creationId xmlns:a16="http://schemas.microsoft.com/office/drawing/2014/main" id="{1D46AD2A-4545-4C95-951A-FBAE08671711}"/>
              </a:ext>
            </a:extLst>
          </p:cNvPr>
          <p:cNvPicPr>
            <a:picLocks noChangeAspect="1"/>
          </p:cNvPicPr>
          <p:nvPr>
            <p:custDataLst>
              <p:tags r:id="rId7"/>
            </p:custDataLst>
          </p:nvPr>
        </p:nvPicPr>
        <p:blipFill>
          <a:blip r:embed="rId30"/>
          <a:stretch>
            <a:fillRect/>
          </a:stretch>
        </p:blipFill>
        <p:spPr>
          <a:xfrm>
            <a:off x="320115" y="4767972"/>
            <a:ext cx="2966861" cy="666692"/>
          </a:xfrm>
          <a:prstGeom prst="rect">
            <a:avLst/>
          </a:prstGeom>
        </p:spPr>
      </p:pic>
      <p:pic>
        <p:nvPicPr>
          <p:cNvPr id="55" name="Picture 54">
            <a:extLst>
              <a:ext uri="{FF2B5EF4-FFF2-40B4-BE49-F238E27FC236}">
                <a16:creationId xmlns:a16="http://schemas.microsoft.com/office/drawing/2014/main" id="{F84EC8AB-9795-4FB7-9CF8-03C5CF69A6CA}"/>
              </a:ext>
            </a:extLst>
          </p:cNvPr>
          <p:cNvPicPr>
            <a:picLocks noChangeAspect="1"/>
          </p:cNvPicPr>
          <p:nvPr>
            <p:custDataLst>
              <p:tags r:id="rId8"/>
            </p:custDataLst>
          </p:nvPr>
        </p:nvPicPr>
        <p:blipFill>
          <a:blip r:embed="rId31"/>
          <a:stretch>
            <a:fillRect/>
          </a:stretch>
        </p:blipFill>
        <p:spPr>
          <a:xfrm>
            <a:off x="555625" y="5929241"/>
            <a:ext cx="3337144" cy="802742"/>
          </a:xfrm>
          <a:prstGeom prst="rect">
            <a:avLst/>
          </a:prstGeom>
        </p:spPr>
      </p:pic>
      <p:pic>
        <p:nvPicPr>
          <p:cNvPr id="52" name="Picture 51">
            <a:extLst>
              <a:ext uri="{FF2B5EF4-FFF2-40B4-BE49-F238E27FC236}">
                <a16:creationId xmlns:a16="http://schemas.microsoft.com/office/drawing/2014/main" id="{41FAEFBF-EC17-4E82-A2FB-3ACD22E178A2}"/>
              </a:ext>
            </a:extLst>
          </p:cNvPr>
          <p:cNvPicPr>
            <a:picLocks noChangeAspect="1"/>
          </p:cNvPicPr>
          <p:nvPr>
            <p:custDataLst>
              <p:tags r:id="rId9"/>
            </p:custDataLst>
          </p:nvPr>
        </p:nvPicPr>
        <p:blipFill>
          <a:blip r:embed="rId32"/>
          <a:stretch>
            <a:fillRect/>
          </a:stretch>
        </p:blipFill>
        <p:spPr>
          <a:xfrm>
            <a:off x="6806650" y="4770629"/>
            <a:ext cx="1060571" cy="630858"/>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2C5D95C4-29C4-4C33-A755-4D04CB6C66C8}"/>
              </a:ext>
            </a:extLst>
          </p:cNvPr>
          <p:cNvPicPr>
            <a:picLocks noChangeAspect="1"/>
          </p:cNvPicPr>
          <p:nvPr>
            <p:custDataLst>
              <p:tags r:id="rId11"/>
            </p:custDataLst>
          </p:nvPr>
        </p:nvPicPr>
        <p:blipFill>
          <a:blip r:embed="rId34"/>
          <a:stretch>
            <a:fillRect/>
          </a:stretch>
        </p:blipFill>
        <p:spPr>
          <a:xfrm>
            <a:off x="-3333671" y="1876263"/>
            <a:ext cx="3100952" cy="597333"/>
          </a:xfrm>
          <a:prstGeom prst="rect">
            <a:avLst/>
          </a:prstGeom>
        </p:spPr>
      </p:pic>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2"/>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3"/>
            </p:custDataLst>
          </p:nvPr>
        </p:nvPicPr>
        <p:blipFill>
          <a:blip r:embed="rId35"/>
          <a:stretch>
            <a:fillRect/>
          </a:stretch>
        </p:blipFill>
        <p:spPr>
          <a:xfrm>
            <a:off x="913398" y="7327333"/>
            <a:ext cx="4647619" cy="684190"/>
          </a:xfrm>
          <a:prstGeom prst="rect">
            <a:avLst/>
          </a:prstGeom>
        </p:spPr>
      </p:pic>
      <p:pic>
        <p:nvPicPr>
          <p:cNvPr id="59" name="Picture 58">
            <a:extLst>
              <a:ext uri="{FF2B5EF4-FFF2-40B4-BE49-F238E27FC236}">
                <a16:creationId xmlns:a16="http://schemas.microsoft.com/office/drawing/2014/main" id="{A6FEE139-73EB-4749-9924-652BF360C511}"/>
              </a:ext>
            </a:extLst>
          </p:cNvPr>
          <p:cNvPicPr>
            <a:picLocks noChangeAspect="1"/>
          </p:cNvPicPr>
          <p:nvPr>
            <p:custDataLst>
              <p:tags r:id="rId14"/>
            </p:custDataLst>
          </p:nvPr>
        </p:nvPicPr>
        <p:blipFill>
          <a:blip r:embed="rId36"/>
          <a:stretch>
            <a:fillRect/>
          </a:stretch>
        </p:blipFill>
        <p:spPr>
          <a:xfrm>
            <a:off x="9560824" y="708891"/>
            <a:ext cx="2869333" cy="2563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a:t>Side View</a:t>
            </a:r>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a:t>H = Water depth</a:t>
            </a:r>
          </a:p>
          <a:p>
            <a:r>
              <a:rPr lang="en-US" sz="1800" dirty="0"/>
              <a:t>L = Length of the flocculator channel</a:t>
            </a:r>
          </a:p>
          <a:p>
            <a:r>
              <a:rPr lang="en-US" sz="1800" dirty="0"/>
              <a:t>S = Space between baffles</a:t>
            </a:r>
          </a:p>
          <a:p>
            <a:r>
              <a:rPr lang="en-US" sz="1800" dirty="0"/>
              <a:t>T = Thickness of the baffles</a:t>
            </a:r>
          </a:p>
          <a:p>
            <a:r>
              <a:rPr lang="en-US" sz="1800" dirty="0"/>
              <a:t>B =Perpendicular center to center distance between baffles</a:t>
            </a:r>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34"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a:t>H</a:t>
            </a:r>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a:t>1.5S</a:t>
            </a:r>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a:t>1.5 S</a:t>
            </a:r>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a:t>Upper baffle</a:t>
            </a:r>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a:t>Lower baffle</a:t>
            </a:r>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a:t>Minimum water level</a:t>
            </a:r>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a:t>Port from previous channel</a:t>
            </a:r>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a:t>Exit to the sedimentation tank entrance channel</a:t>
            </a:r>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transition value for H/S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0"/>
                <a:stretch>
                  <a:fillRect l="-3407" t="-7682" r="-2000"/>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10" name="Picture 9">
            <a:extLst>
              <a:ext uri="{FF2B5EF4-FFF2-40B4-BE49-F238E27FC236}">
                <a16:creationId xmlns:a16="http://schemas.microsoft.com/office/drawing/2014/main" id="{ABA6B20B-6863-4881-999B-F0423F04CFFE}"/>
              </a:ext>
            </a:extLst>
          </p:cNvPr>
          <p:cNvPicPr>
            <a:picLocks noChangeAspect="1"/>
          </p:cNvPicPr>
          <p:nvPr>
            <p:custDataLst>
              <p:tags r:id="rId2"/>
            </p:custDataLst>
          </p:nvPr>
        </p:nvPicPr>
        <p:blipFill>
          <a:blip r:embed="rId12"/>
          <a:stretch>
            <a:fillRect/>
          </a:stretch>
        </p:blipFill>
        <p:spPr>
          <a:xfrm>
            <a:off x="4247639" y="3750577"/>
            <a:ext cx="1759622" cy="674060"/>
          </a:xfrm>
          <a:prstGeom prst="rect">
            <a:avLst/>
          </a:prstGeom>
        </p:spPr>
      </p:pic>
      <p:pic>
        <p:nvPicPr>
          <p:cNvPr id="18" name="Picture 17">
            <a:extLst>
              <a:ext uri="{FF2B5EF4-FFF2-40B4-BE49-F238E27FC236}">
                <a16:creationId xmlns:a16="http://schemas.microsoft.com/office/drawing/2014/main" id="{52AC986E-C37F-463D-BBAB-522A6CD6BCE2}"/>
              </a:ext>
            </a:extLst>
          </p:cNvPr>
          <p:cNvPicPr>
            <a:picLocks noChangeAspect="1"/>
          </p:cNvPicPr>
          <p:nvPr>
            <p:custDataLst>
              <p:tags r:id="rId3"/>
            </p:custDataLst>
          </p:nvPr>
        </p:nvPicPr>
        <p:blipFill>
          <a:blip r:embed="rId13"/>
          <a:stretch>
            <a:fillRect/>
          </a:stretch>
        </p:blipFill>
        <p:spPr>
          <a:xfrm>
            <a:off x="1086380" y="5076278"/>
            <a:ext cx="2340168"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20" name="Picture 19">
            <a:extLst>
              <a:ext uri="{FF2B5EF4-FFF2-40B4-BE49-F238E27FC236}">
                <a16:creationId xmlns:a16="http://schemas.microsoft.com/office/drawing/2014/main" id="{14C32533-0F92-4149-A63D-92649D542CB7}"/>
              </a:ext>
            </a:extLst>
          </p:cNvPr>
          <p:cNvPicPr>
            <a:picLocks noChangeAspect="1"/>
          </p:cNvPicPr>
          <p:nvPr>
            <p:custDataLst>
              <p:tags r:id="rId5"/>
            </p:custDataLst>
          </p:nvPr>
        </p:nvPicPr>
        <p:blipFill>
          <a:blip r:embed="rId15"/>
          <a:stretch>
            <a:fillRect/>
          </a:stretch>
        </p:blipFill>
        <p:spPr>
          <a:xfrm>
            <a:off x="2007999" y="5626979"/>
            <a:ext cx="5403429" cy="835657"/>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66E209-827C-4ABA-A60A-19EA90EEA3C3}"/>
              </a:ext>
            </a:extLst>
          </p:cNvPr>
          <p:cNvPicPr>
            <a:picLocks noChangeAspect="1"/>
          </p:cNvPicPr>
          <p:nvPr>
            <p:custDataLst>
              <p:tags r:id="rId1"/>
            </p:custDataLst>
          </p:nvPr>
        </p:nvPicPr>
        <p:blipFill>
          <a:blip r:embed="rId12"/>
          <a:stretch>
            <a:fillRect/>
          </a:stretch>
        </p:blipFill>
        <p:spPr>
          <a:xfrm>
            <a:off x="1875460" y="1616842"/>
            <a:ext cx="1664333" cy="735986"/>
          </a:xfrm>
          <a:prstGeom prst="rect">
            <a:avLst/>
          </a:prstGeom>
        </p:spPr>
      </p:pic>
      <p:pic>
        <p:nvPicPr>
          <p:cNvPr id="8" name="Picture 7">
            <a:extLst>
              <a:ext uri="{FF2B5EF4-FFF2-40B4-BE49-F238E27FC236}">
                <a16:creationId xmlns:a16="http://schemas.microsoft.com/office/drawing/2014/main" id="{4D51922D-EE0F-44BD-ACB8-0389D3518468}"/>
              </a:ext>
            </a:extLst>
          </p:cNvPr>
          <p:cNvPicPr>
            <a:picLocks noChangeAspect="1"/>
          </p:cNvPicPr>
          <p:nvPr>
            <p:custDataLst>
              <p:tags r:id="rId2"/>
            </p:custDataLst>
          </p:nvPr>
        </p:nvPicPr>
        <p:blipFill>
          <a:blip r:embed="rId13"/>
          <a:stretch>
            <a:fillRect/>
          </a:stretch>
        </p:blipFill>
        <p:spPr>
          <a:xfrm>
            <a:off x="4154435" y="1671638"/>
            <a:ext cx="4019542" cy="718184"/>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loss</a:t>
            </a:r>
          </a:p>
          <a:p>
            <a:pPr lvl="1">
              <a:lnSpc>
                <a:spcPct val="80000"/>
              </a:lnSpc>
            </a:pPr>
            <a:r>
              <a:rPr lang="en-US" dirty="0"/>
              <a:t>Residence time</a:t>
            </a:r>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a:p>
            <a:r>
              <a:rPr lang="en-US" dirty="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SW}$&#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988.3765"/>
  <p:tag name="LATEXADDIN" val="\documentclass{article}&#10;\usepackage{amsmath}&#10;\pagestyle{empty}&#10;\begin{document}&#10;&#10;$$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874.016"/>
  <p:tag name="LATEXADDIN" val="\documentclass{article}&#10;\usepackage{amsmath}&#10;\pagestyle{empty}&#10;\begin{document}&#10;&#10;$$\varepsilon_{Max} \frac{1}{S \Pi_{VCBaffle}} \left( \frac{\Pi_{JetPlane} \bar V}{\Pi_{VCBaffle}} \right)^3$$&#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04.837"/>
  <p:tag name="LATEXADDIN" val="\documentclass{article}&#10;\usepackage{amsmath}&#10;\pagestyle{empty}&#10;\begin{document}&#10;&#10;$$\bar \varepsilon = K_e \frac{\bar V^2}{2} \frac{1}{\theta_B} = \frac{K_e}{\bar V^3} 2 H_e$$&#10;&#10;&#10;\end{document}"/>
  <p:tag name="IGUANATEXSIZE" val="24"/>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68.579"/>
  <p:tag name="LATEXADDIN" val="\documentclass{article}&#10;\usepackage{amsmath}&#10;\pagestyle{empty}&#10;\begin{document}&#10;&#10;$$\Pi_{\bar \epsilon}^{\epsilon_{Max}} = \frac{\Pi_{JetPlane}^3}{\Pi_{VCBaffle}^4} \frac{2 H_e}{K_e S}$$&#10;&#10;&#10;\end{document}"/>
  <p:tag name="IGUANATEXSIZE" val="24"/>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526.059"/>
  <p:tag name="LATEXADDIN" val="\documentclass{article}&#10;\usepackage{amsmath}&#10;\pagestyle{empty}&#10;\begin{document}&#10;&#10;$$\varepsilon_{Max} \cong 2 \Pi_{JetPlane}^3 \frac{V_{Jet}^2}{2} \frac{V_{Jet}}{S_{Jet}}$$&#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61.342"/>
  <p:tag name="ORIGINALWIDTH" val="1412.073"/>
  <p:tag name="LATEXADDIN" val="\documentclass{article}&#10;\usepackage{amsmath}&#10;\pagestyle{empty}&#10;\begin{document}&#10;&#10;&#10;$$\begin{array}{l}&#10;K_B = \left( \frac{1}{\Pi_{vc}^2} - 1 \right)^2&#10;\\ \\&#10;\Pi_{VCBaffle} = \frac{1}{\sqrt{K_B}  + 1}&#10;\\ \\&#10;\Pi_{VCBaffle}^2 = \frac{1}{\left( \sqrt{K_B}  + 1 \right)^2}&#10;\\ \\&#10;\Pi_{VCBaffle}^2 = \frac{1}{K_B + 2 \sqrt{K_B}  + 1}&#10;\end{array}$$&#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859.3926"/>
  <p:tag name="LATEXADDIN" val="\documentclass{article}&#10;\usepackage{amsmath}&#10;\pagestyle{empty}&#10;\begin{document}&#10;&#10;$$\frac{\Pi_{JetPlane}^3}{\Pi_{VCBaffle}^4} \frac{2 H_e}{K_e S}$$&#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958.3802"/>
  <p:tag name="LATEXADDIN" val="\documentclass{article}&#10;\usepackage{amsmath}&#10;\pagestyle{empty}&#10;\begin{document}&#10;&#10;$$\Pi _{JetPlane} = 0.225$$&#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15.973"/>
  <p:tag name="LATEXADDIN" val="\documentclass{article}&#10;\usepackage{amsmath}&#10;\pagestyle{empty}&#10;\begin{document}&#10;&#10;&#10;$$\Pi_{JetPlane} = \left( &#10;  \Pi_{\bar \epsilon}^{\epsilon_{Max}} \Pi_{VCBaffle}^4 \frac{K_e}{2} \frac{S}{H_e} &#10;  \right)^\frac{1}{3}$$&#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746.1567"/>
  <p:tag name="LATEXADDIN" val="\documentclass{article}&#10;\usepackage{amsmath}&#10;\pagestyle{empty}&#10;\begin{document}&#10;&#10;$$\frac{\Pi_{VCBaffle}^4 K_e}{\Pi_{JetPlane}^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842.52"/>
  <p:tag name="LATEXADDIN" val="\documentclass{article}&#10;\usepackage{amsmath}&#10;\pagestyle{empty}&#10;\begin{document}&#10;&#10;$$\Pi_{\bar \epsilon}^{\epsilon_{Max}} = \frac{\varepsilon_{Max}}{\bar \varepsilon } = \frac{\Pi_{JetPlane}^3}{\Pi_{VCBaffle}^4} \frac{2 H_e}{K_e S}$$&#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theta  = \frac{3}{2} \frac{\left( \Lambda^2 - \Lambda_0^2 \right)}{k \pi d_P^2 \alpha}$$&#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1.1286"/>
  <p:tag name="LATEXADDIN" val="\documentclass{article}&#10;\usepackage{amsmath}&#10;\pagestyle{empty}&#10;\begin{document}&#10;&#10;$$h_{Floc} = \sum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 \theta  = \frac{3}{2} \frac{\left( \Lambda^2 - \Lambda_0^2 \right)}{k \pi d_P^2 \alpha}$$&#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83.9145"/>
  <p:tag name="LATEXADDIN" val="\documentclass{article}&#10;\usepackage{amsmath}&#10;\pagestyle{empty}&#10;\begin{document}&#10;&#10;$$g h_e = K_e \frac{V^2}{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pagestyle{empty}&#10;\begin{document}&#10;&#10;$$\bar G \theta  = \sqrt{ \frac{g h_e \theta}{\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3.4196"/>
  <p:tag name="LATEXADDIN" val="\documentclass{article}&#10;\usepackage{amsmath}&#10;\pagestyle{empty}&#10;\begin{document}&#10;&#10;$$\bar \varepsilon = K_e^{'} \frac{\bar V^2}{2} \frac{1}{\theta}$$&#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13.9108"/>
  <p:tag name="LATEXADDIN" val="\documentclass{article}&#10;\usepackage{amsmath}&#10;\pagestyle{empty}&#10;\begin{document}&#10;&#10;$$\nu \bar G^2 = \frac{K_e \bar V^3}{2 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8.849"/>
  <p:tag name="LATEXADDIN" val="\documentclass{article}&#10;\usepackage{amsmath}&#10;\pagestyle{empty}&#10;\begin{document}&#10;&#10;$$\bar G = \sqrt{ \frac{K_e}{2 \nu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bar \varepsilon }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56.355"/>
  <p:tag name="LATEXADDIN" val="\documentclass{article}&#10;\usepackage{amsmath}&#10;\pagestyle{empty}&#10;\begin{document}&#10;&#10;$$W = \frac{Q}{S}\left( \frac{K_e}{2 H_e \nu \bar G^2} \right)^\frac{1}{3}$$&#10;&#10;&#10;\end{document}"/>
  <p:tag name="IGUANATEXSIZE" val="24"/>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end{document}"/>
  <p:tag name="IGUANATEXSIZE" val="24"/>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pagestyle{empty}&#10;\begin{document}&#10;&#10;$$K_e = \left( \frac{A_{out}}{A_{in}} - 1 \right)^2$$&#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8.106"/>
  <p:tag name="LATEXADDIN" val="\documentclass{article}&#10;\usepackage{amsmath}&#10;\pagestyle{empty}&#10;\begin{document}&#10;&#10;$$S = \left( \frac{K_e}{2 H_e G^2 \nu } \right)^\frac{1}{3} \frac{Q}{W}$$&#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5.9243"/>
  <p:tag name="LATEXADDIN" val="\documentclass{article}&#10;\usepackage{amsmath}&#10;\pagestyle{empty}&#10;\begin{document}&#10;&#10;$$G \theta  = \theta \sqrt \frac{\varepsilon}{\nu}$$&#10;&#10;&#10;\end{document}"/>
  <p:tag name="IGUANATEXSIZE" val="24"/>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38.6577"/>
  <p:tag name="LATEXADDIN" val="\documentclass{article}&#10;\usepackage{amsmath}&#10;\pagestyle{empty}&#10;\begin{document}&#10;&#10;$$\bar \varepsilon = K_e \frac{\bar V^2}{2} \frac{\bar V}{H_e}$$&#10;&#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43.345"/>
  <p:tag name="LATEXADDIN" val="\documentclass{article}&#10;\usepackage{amsmath}&#10;\pagestyle{empty}&#10;\begin{document}&#10;&#10;$$G \theta_e = \frac{H_e}{\bar V} \sqrt{ \frac{K_e}{\nu} \frac{\bar V^2}{2} \frac{\bar V}{H_e}}$$&#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41.1324"/>
  <p:tag name="LATEXADDIN" val="\documentclass{article}&#10;\usepackage{amsmath}&#10;\pagestyle{empty}&#10;\begin{document}&#10;&#10;$$G \theta_e = \sqrt{ \frac{H_e K_e \bar V}{2 \nu}}$$&#10;&#10;&#10;\end{document}"/>
  <p:tag name="IGUANATEXSIZE" val="24"/>
  <p:tag name="IGUANATEXCURSOR" val="134"/>
  <p:tag name="TRANSPARENCY" val="True"/>
  <p:tag name="FILENAME" val=""/>
  <p:tag name="LATEXENGINEID" val="0"/>
  <p:tag name="TEMPFOLDER" val="c:\temp\"/>
  <p:tag name="LATEXFORMHEIGHT" val="324.6"/>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G \theta_e = \sqrt{ \frac{H_e K_e Q}{2\nu W S}}$$&#10;&#10;&#10;\end{document}"/>
  <p:tag name="IGUANATEXSIZE" val="24"/>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72.778"/>
  <p:tag name="LATEXADDIN" val="\documentclass{article}&#10;\usepackage{amsmath}&#10;\pagestyle{empty}&#10;\begin{document}&#10;&#10;$$K_e = \left( \frac{1}{\Pi_{VCBaffle}} - 1 \right)^2 = 2.56$$&#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varepsilon_{Max} \cong \frac{\left( \Pi_{RoundJet} V_{Jet} \right)^3}{D_{Jet}}$$&#10;&#10;&#10;\end{document}"/>
  <p:tag name="IGUANATEXSIZE" val="24"/>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86.314"/>
  <p:tag name="LATEXADDIN" val="\documentclass{article}&#10;\usepackage{amsmath}&#10;\pagestyle{empty}&#10;\begin{document}&#10;&#10;$$\bar G^2 \nu \theta = g h_{Floc} = \sum K_e \frac{V^2}{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55.831"/>
  <p:tag name="LATEXADDIN" val="\documentclass{article}&#10;\usepackage{amsmath}&#10;\pagestyle{empty}&#10;\begin{document}&#10;&#10;$$\varepsilon_{Max} = \frac{ \left( \Pi_{JetPlane} V_{Jet} \right)^3}{S_{Jet}}$$&#10;&#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200868</TotalTime>
  <Words>3624</Words>
  <Application>Microsoft Office PowerPoint</Application>
  <PresentationFormat>On-screen Show (4:3)</PresentationFormat>
  <Paragraphs>431</Paragraphs>
  <Slides>51</Slides>
  <Notes>36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Cambria Math</vt:lpstr>
      <vt:lpstr>Arial</vt:lpstr>
      <vt:lpstr>Century Gothic</vt:lpstr>
      <vt:lpstr>Symbol</vt:lpstr>
      <vt:lpstr>Times New Roman</vt:lpstr>
      <vt:lpstr>Wingdings</vt:lpstr>
      <vt:lpstr>Candara</vt:lpstr>
      <vt:lpstr>Lecture 4540 2016</vt:lpstr>
      <vt:lpstr>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Obstacles and He/S vs H/S</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6665</cp:revision>
  <cp:lastPrinted>2017-10-01T14:51:00Z</cp:lastPrinted>
  <dcterms:created xsi:type="dcterms:W3CDTF">2009-05-27T15:44:15Z</dcterms:created>
  <dcterms:modified xsi:type="dcterms:W3CDTF">2018-05-16T11:42:11Z</dcterms:modified>
</cp:coreProperties>
</file>